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69" r:id="rId4"/>
    <p:sldId id="271" r:id="rId5"/>
    <p:sldId id="264" r:id="rId6"/>
    <p:sldId id="265" r:id="rId7"/>
    <p:sldId id="266" r:id="rId8"/>
    <p:sldId id="267" r:id="rId9"/>
    <p:sldId id="268" r:id="rId10"/>
    <p:sldId id="258" r:id="rId11"/>
    <p:sldId id="260" r:id="rId12"/>
    <p:sldId id="259" r:id="rId13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88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image" Target="../media/image29.wmf"/><Relationship Id="rId7" Type="http://schemas.openxmlformats.org/officeDocument/2006/relationships/image" Target="../media/image33.wmf"/><Relationship Id="rId12" Type="http://schemas.openxmlformats.org/officeDocument/2006/relationships/image" Target="../media/image38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11" Type="http://schemas.openxmlformats.org/officeDocument/2006/relationships/image" Target="../media/image37.wmf"/><Relationship Id="rId5" Type="http://schemas.openxmlformats.org/officeDocument/2006/relationships/image" Target="../media/image31.wmf"/><Relationship Id="rId10" Type="http://schemas.openxmlformats.org/officeDocument/2006/relationships/image" Target="../media/image36.wmf"/><Relationship Id="rId4" Type="http://schemas.openxmlformats.org/officeDocument/2006/relationships/image" Target="../media/image30.wmf"/><Relationship Id="rId9" Type="http://schemas.openxmlformats.org/officeDocument/2006/relationships/image" Target="../media/image35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image" Target="../media/image51.wmf"/><Relationship Id="rId3" Type="http://schemas.openxmlformats.org/officeDocument/2006/relationships/image" Target="../media/image41.wmf"/><Relationship Id="rId7" Type="http://schemas.openxmlformats.org/officeDocument/2006/relationships/image" Target="../media/image45.wmf"/><Relationship Id="rId12" Type="http://schemas.openxmlformats.org/officeDocument/2006/relationships/image" Target="../media/image50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6" Type="http://schemas.openxmlformats.org/officeDocument/2006/relationships/image" Target="../media/image44.wmf"/><Relationship Id="rId11" Type="http://schemas.openxmlformats.org/officeDocument/2006/relationships/image" Target="../media/image49.wmf"/><Relationship Id="rId5" Type="http://schemas.openxmlformats.org/officeDocument/2006/relationships/image" Target="../media/image43.wmf"/><Relationship Id="rId15" Type="http://schemas.openxmlformats.org/officeDocument/2006/relationships/image" Target="../media/image53.wmf"/><Relationship Id="rId10" Type="http://schemas.openxmlformats.org/officeDocument/2006/relationships/image" Target="../media/image48.wmf"/><Relationship Id="rId4" Type="http://schemas.openxmlformats.org/officeDocument/2006/relationships/image" Target="../media/image42.wmf"/><Relationship Id="rId9" Type="http://schemas.openxmlformats.org/officeDocument/2006/relationships/image" Target="../media/image47.wmf"/><Relationship Id="rId14" Type="http://schemas.openxmlformats.org/officeDocument/2006/relationships/image" Target="../media/image52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3" Type="http://schemas.openxmlformats.org/officeDocument/2006/relationships/image" Target="../media/image56.wmf"/><Relationship Id="rId7" Type="http://schemas.openxmlformats.org/officeDocument/2006/relationships/image" Target="../media/image60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6" Type="http://schemas.openxmlformats.org/officeDocument/2006/relationships/image" Target="../media/image59.wmf"/><Relationship Id="rId11" Type="http://schemas.openxmlformats.org/officeDocument/2006/relationships/image" Target="../media/image64.wmf"/><Relationship Id="rId5" Type="http://schemas.openxmlformats.org/officeDocument/2006/relationships/image" Target="../media/image58.wmf"/><Relationship Id="rId10" Type="http://schemas.openxmlformats.org/officeDocument/2006/relationships/image" Target="../media/image63.wmf"/><Relationship Id="rId4" Type="http://schemas.openxmlformats.org/officeDocument/2006/relationships/image" Target="../media/image57.wmf"/><Relationship Id="rId9" Type="http://schemas.openxmlformats.org/officeDocument/2006/relationships/image" Target="../media/image6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FC9F26-7536-4E7D-BF55-45DCFEB95FC0}" type="datetimeFigureOut">
              <a:rPr lang="en-CA" smtClean="0"/>
              <a:t>2020-10-25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8B32CE-7758-4A06-829B-F156F7FF1A2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29681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8B32CE-7758-4A06-829B-F156F7FF1A2A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78708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8B32CE-7758-4A06-829B-F156F7FF1A2A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821695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8B32CE-7758-4A06-829B-F156F7FF1A2A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759340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8B32CE-7758-4A06-829B-F156F7FF1A2A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796310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8B32CE-7758-4A06-829B-F156F7FF1A2A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782596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8B32CE-7758-4A06-829B-F156F7FF1A2A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73332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8B32CE-7758-4A06-829B-F156F7FF1A2A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274608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8B32CE-7758-4A06-829B-F156F7FF1A2A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337239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8B32CE-7758-4A06-829B-F156F7FF1A2A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057834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8B32CE-7758-4A06-829B-F156F7FF1A2A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882991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8B32CE-7758-4A06-829B-F156F7FF1A2A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4352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8B32CE-7758-4A06-829B-F156F7FF1A2A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86774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t>2020-10-25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2020-10-25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2020-10-25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2020-10-25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t>2020-10-25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2020-10-25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2020-10-25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2020-10-25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2020-10-25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2020-10-25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2020-10-25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t>2020-10-25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13" Type="http://schemas.openxmlformats.org/officeDocument/2006/relationships/image" Target="../media/image31.wmf"/><Relationship Id="rId18" Type="http://schemas.openxmlformats.org/officeDocument/2006/relationships/image" Target="../media/image33.wmf"/><Relationship Id="rId26" Type="http://schemas.openxmlformats.org/officeDocument/2006/relationships/image" Target="../media/image37.wmf"/><Relationship Id="rId3" Type="http://schemas.openxmlformats.org/officeDocument/2006/relationships/notesSlide" Target="../notesSlides/notesSlide10.xml"/><Relationship Id="rId21" Type="http://schemas.openxmlformats.org/officeDocument/2006/relationships/oleObject" Target="../embeddings/oleObject35.bin"/><Relationship Id="rId7" Type="http://schemas.openxmlformats.org/officeDocument/2006/relationships/image" Target="../media/image28.wmf"/><Relationship Id="rId12" Type="http://schemas.openxmlformats.org/officeDocument/2006/relationships/oleObject" Target="../embeddings/oleObject30.bin"/><Relationship Id="rId17" Type="http://schemas.openxmlformats.org/officeDocument/2006/relationships/oleObject" Target="../embeddings/oleObject33.bin"/><Relationship Id="rId25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2.bin"/><Relationship Id="rId20" Type="http://schemas.openxmlformats.org/officeDocument/2006/relationships/image" Target="../media/image34.wmf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7.bin"/><Relationship Id="rId11" Type="http://schemas.openxmlformats.org/officeDocument/2006/relationships/image" Target="../media/image30.wmf"/><Relationship Id="rId24" Type="http://schemas.openxmlformats.org/officeDocument/2006/relationships/image" Target="../media/image36.wmf"/><Relationship Id="rId5" Type="http://schemas.openxmlformats.org/officeDocument/2006/relationships/image" Target="../media/image27.wmf"/><Relationship Id="rId15" Type="http://schemas.openxmlformats.org/officeDocument/2006/relationships/image" Target="../media/image32.wmf"/><Relationship Id="rId23" Type="http://schemas.openxmlformats.org/officeDocument/2006/relationships/oleObject" Target="../embeddings/oleObject36.bin"/><Relationship Id="rId28" Type="http://schemas.openxmlformats.org/officeDocument/2006/relationships/image" Target="../media/image38.wmf"/><Relationship Id="rId10" Type="http://schemas.openxmlformats.org/officeDocument/2006/relationships/oleObject" Target="../embeddings/oleObject29.bin"/><Relationship Id="rId19" Type="http://schemas.openxmlformats.org/officeDocument/2006/relationships/oleObject" Target="../embeddings/oleObject34.bin"/><Relationship Id="rId4" Type="http://schemas.openxmlformats.org/officeDocument/2006/relationships/oleObject" Target="../embeddings/oleObject26.bin"/><Relationship Id="rId9" Type="http://schemas.openxmlformats.org/officeDocument/2006/relationships/image" Target="../media/image29.wmf"/><Relationship Id="rId14" Type="http://schemas.openxmlformats.org/officeDocument/2006/relationships/oleObject" Target="../embeddings/oleObject31.bin"/><Relationship Id="rId22" Type="http://schemas.openxmlformats.org/officeDocument/2006/relationships/image" Target="../media/image35.wmf"/><Relationship Id="rId27" Type="http://schemas.openxmlformats.org/officeDocument/2006/relationships/oleObject" Target="../embeddings/oleObject38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13" Type="http://schemas.openxmlformats.org/officeDocument/2006/relationships/image" Target="../media/image43.wmf"/><Relationship Id="rId18" Type="http://schemas.openxmlformats.org/officeDocument/2006/relationships/oleObject" Target="../embeddings/oleObject46.bin"/><Relationship Id="rId26" Type="http://schemas.openxmlformats.org/officeDocument/2006/relationships/oleObject" Target="../embeddings/oleObject50.bin"/><Relationship Id="rId3" Type="http://schemas.openxmlformats.org/officeDocument/2006/relationships/notesSlide" Target="../notesSlides/notesSlide11.xml"/><Relationship Id="rId21" Type="http://schemas.openxmlformats.org/officeDocument/2006/relationships/image" Target="../media/image47.wmf"/><Relationship Id="rId7" Type="http://schemas.openxmlformats.org/officeDocument/2006/relationships/image" Target="../media/image40.wmf"/><Relationship Id="rId12" Type="http://schemas.openxmlformats.org/officeDocument/2006/relationships/oleObject" Target="../embeddings/oleObject43.bin"/><Relationship Id="rId17" Type="http://schemas.openxmlformats.org/officeDocument/2006/relationships/image" Target="../media/image45.wmf"/><Relationship Id="rId25" Type="http://schemas.openxmlformats.org/officeDocument/2006/relationships/image" Target="../media/image49.wmf"/><Relationship Id="rId33" Type="http://schemas.openxmlformats.org/officeDocument/2006/relationships/image" Target="../media/image5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5.bin"/><Relationship Id="rId20" Type="http://schemas.openxmlformats.org/officeDocument/2006/relationships/oleObject" Target="../embeddings/oleObject47.bin"/><Relationship Id="rId29" Type="http://schemas.openxmlformats.org/officeDocument/2006/relationships/image" Target="../media/image51.wmf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40.bin"/><Relationship Id="rId11" Type="http://schemas.openxmlformats.org/officeDocument/2006/relationships/image" Target="../media/image42.wmf"/><Relationship Id="rId24" Type="http://schemas.openxmlformats.org/officeDocument/2006/relationships/oleObject" Target="../embeddings/oleObject49.bin"/><Relationship Id="rId32" Type="http://schemas.openxmlformats.org/officeDocument/2006/relationships/oleObject" Target="../embeddings/oleObject53.bin"/><Relationship Id="rId5" Type="http://schemas.openxmlformats.org/officeDocument/2006/relationships/image" Target="../media/image39.wmf"/><Relationship Id="rId15" Type="http://schemas.openxmlformats.org/officeDocument/2006/relationships/image" Target="../media/image44.wmf"/><Relationship Id="rId23" Type="http://schemas.openxmlformats.org/officeDocument/2006/relationships/image" Target="../media/image48.wmf"/><Relationship Id="rId28" Type="http://schemas.openxmlformats.org/officeDocument/2006/relationships/oleObject" Target="../embeddings/oleObject51.bin"/><Relationship Id="rId10" Type="http://schemas.openxmlformats.org/officeDocument/2006/relationships/oleObject" Target="../embeddings/oleObject42.bin"/><Relationship Id="rId19" Type="http://schemas.openxmlformats.org/officeDocument/2006/relationships/image" Target="../media/image46.wmf"/><Relationship Id="rId31" Type="http://schemas.openxmlformats.org/officeDocument/2006/relationships/image" Target="../media/image52.wmf"/><Relationship Id="rId4" Type="http://schemas.openxmlformats.org/officeDocument/2006/relationships/oleObject" Target="../embeddings/oleObject39.bin"/><Relationship Id="rId9" Type="http://schemas.openxmlformats.org/officeDocument/2006/relationships/image" Target="../media/image41.wmf"/><Relationship Id="rId14" Type="http://schemas.openxmlformats.org/officeDocument/2006/relationships/oleObject" Target="../embeddings/oleObject44.bin"/><Relationship Id="rId22" Type="http://schemas.openxmlformats.org/officeDocument/2006/relationships/oleObject" Target="../embeddings/oleObject48.bin"/><Relationship Id="rId27" Type="http://schemas.openxmlformats.org/officeDocument/2006/relationships/image" Target="../media/image50.wmf"/><Relationship Id="rId30" Type="http://schemas.openxmlformats.org/officeDocument/2006/relationships/oleObject" Target="../embeddings/oleObject52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13" Type="http://schemas.openxmlformats.org/officeDocument/2006/relationships/image" Target="../media/image58.wmf"/><Relationship Id="rId18" Type="http://schemas.openxmlformats.org/officeDocument/2006/relationships/oleObject" Target="../embeddings/oleObject61.bin"/><Relationship Id="rId3" Type="http://schemas.openxmlformats.org/officeDocument/2006/relationships/notesSlide" Target="../notesSlides/notesSlide12.xml"/><Relationship Id="rId21" Type="http://schemas.openxmlformats.org/officeDocument/2006/relationships/image" Target="../media/image62.wmf"/><Relationship Id="rId7" Type="http://schemas.openxmlformats.org/officeDocument/2006/relationships/image" Target="../media/image55.wmf"/><Relationship Id="rId12" Type="http://schemas.openxmlformats.org/officeDocument/2006/relationships/oleObject" Target="../embeddings/oleObject58.bin"/><Relationship Id="rId17" Type="http://schemas.openxmlformats.org/officeDocument/2006/relationships/image" Target="../media/image60.wmf"/><Relationship Id="rId25" Type="http://schemas.openxmlformats.org/officeDocument/2006/relationships/image" Target="../media/image6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0.bin"/><Relationship Id="rId20" Type="http://schemas.openxmlformats.org/officeDocument/2006/relationships/oleObject" Target="../embeddings/oleObject62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55.bin"/><Relationship Id="rId11" Type="http://schemas.openxmlformats.org/officeDocument/2006/relationships/image" Target="../media/image57.wmf"/><Relationship Id="rId24" Type="http://schemas.openxmlformats.org/officeDocument/2006/relationships/oleObject" Target="../embeddings/oleObject64.bin"/><Relationship Id="rId5" Type="http://schemas.openxmlformats.org/officeDocument/2006/relationships/image" Target="../media/image54.wmf"/><Relationship Id="rId15" Type="http://schemas.openxmlformats.org/officeDocument/2006/relationships/image" Target="../media/image59.wmf"/><Relationship Id="rId23" Type="http://schemas.openxmlformats.org/officeDocument/2006/relationships/image" Target="../media/image63.wmf"/><Relationship Id="rId10" Type="http://schemas.openxmlformats.org/officeDocument/2006/relationships/oleObject" Target="../embeddings/oleObject57.bin"/><Relationship Id="rId19" Type="http://schemas.openxmlformats.org/officeDocument/2006/relationships/image" Target="../media/image61.wmf"/><Relationship Id="rId4" Type="http://schemas.openxmlformats.org/officeDocument/2006/relationships/oleObject" Target="../embeddings/oleObject54.bin"/><Relationship Id="rId9" Type="http://schemas.openxmlformats.org/officeDocument/2006/relationships/image" Target="../media/image56.wmf"/><Relationship Id="rId14" Type="http://schemas.openxmlformats.org/officeDocument/2006/relationships/oleObject" Target="../embeddings/oleObject59.bin"/><Relationship Id="rId22" Type="http://schemas.openxmlformats.org/officeDocument/2006/relationships/oleObject" Target="../embeddings/oleObject63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8.bin"/><Relationship Id="rId3" Type="http://schemas.openxmlformats.org/officeDocument/2006/relationships/notesSlide" Target="../notesSlides/notesSlide2.xml"/><Relationship Id="rId21" Type="http://schemas.openxmlformats.org/officeDocument/2006/relationships/image" Target="../media/image10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5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24" Type="http://schemas.openxmlformats.org/officeDocument/2006/relationships/oleObject" Target="../embeddings/oleObject11.bin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23" Type="http://schemas.openxmlformats.org/officeDocument/2006/relationships/image" Target="../media/image11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9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2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19.wmf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6.wmf"/><Relationship Id="rId12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8.wmf"/><Relationship Id="rId5" Type="http://schemas.openxmlformats.org/officeDocument/2006/relationships/image" Target="../media/image15.wmf"/><Relationship Id="rId15" Type="http://schemas.openxmlformats.org/officeDocument/2006/relationships/image" Target="../media/image20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7.wmf"/><Relationship Id="rId14" Type="http://schemas.openxmlformats.org/officeDocument/2006/relationships/oleObject" Target="../embeddings/oleObject1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5.wmf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22.wmf"/><Relationship Id="rId12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4.wmf"/><Relationship Id="rId5" Type="http://schemas.openxmlformats.org/officeDocument/2006/relationships/image" Target="../media/image21.wmf"/><Relationship Id="rId15" Type="http://schemas.openxmlformats.org/officeDocument/2006/relationships/image" Target="../media/image26.wmf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3.wmf"/><Relationship Id="rId14" Type="http://schemas.openxmlformats.org/officeDocument/2006/relationships/oleObject" Target="../embeddings/oleObject25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046806"/>
            <a:ext cx="6172200" cy="1894362"/>
          </a:xfrm>
        </p:spPr>
        <p:txBody>
          <a:bodyPr/>
          <a:lstStyle/>
          <a:p>
            <a:r>
              <a:rPr lang="en-CA" dirty="0"/>
              <a:t>Math 9 </a:t>
            </a:r>
            <a:br>
              <a:rPr lang="en-CA" dirty="0"/>
            </a:br>
            <a:r>
              <a:rPr lang="en-CA" dirty="0"/>
              <a:t>Section 6.3 Solving </a:t>
            </a:r>
            <a:r>
              <a:rPr lang="en-CA"/>
              <a:t>Word Problems </a:t>
            </a:r>
            <a:r>
              <a:rPr lang="en-CA" dirty="0"/>
              <a:t>with Algebra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7206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88640"/>
            <a:ext cx="8784976" cy="1368152"/>
          </a:xfrm>
        </p:spPr>
        <p:txBody>
          <a:bodyPr/>
          <a:lstStyle/>
          <a:p>
            <a:pPr marL="0" lvl="0" indent="0">
              <a:buNone/>
            </a:pPr>
            <a:r>
              <a:rPr lang="en-CA" dirty="0"/>
              <a:t>Ex: Tom has equal number of nickels, dimes, and quarters.  The total value is $2.00.  How many of each kind of coin does he have?</a:t>
            </a:r>
          </a:p>
          <a:p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4798369" y="1475492"/>
            <a:ext cx="3672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Make a chart to organize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 the information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2527631"/>
              </p:ext>
            </p:extLst>
          </p:nvPr>
        </p:nvGraphicFramePr>
        <p:xfrm>
          <a:off x="261864" y="1484784"/>
          <a:ext cx="3612077" cy="20882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4" imgW="1625400" imgH="939600" progId="Equation.DSMT4">
                  <p:embed/>
                </p:oleObj>
              </mc:Choice>
              <mc:Fallback>
                <p:oleObj name="Equation" r:id="rId4" imgW="1625400" imgH="93960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61864" y="1484784"/>
                        <a:ext cx="3612077" cy="20882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1895082"/>
              </p:ext>
            </p:extLst>
          </p:nvPr>
        </p:nvGraphicFramePr>
        <p:xfrm>
          <a:off x="461601" y="2088083"/>
          <a:ext cx="736367" cy="2607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6" imgW="457200" imgH="177480" progId="Equation.DSMT4">
                  <p:embed/>
                </p:oleObj>
              </mc:Choice>
              <mc:Fallback>
                <p:oleObj name="Equation" r:id="rId6" imgW="457200" imgH="17748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601" y="2088083"/>
                        <a:ext cx="736367" cy="26079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6421362"/>
              </p:ext>
            </p:extLst>
          </p:nvPr>
        </p:nvGraphicFramePr>
        <p:xfrm>
          <a:off x="513185" y="2664594"/>
          <a:ext cx="612775" cy="26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8" imgW="380880" imgH="177480" progId="Equation.DSMT4">
                  <p:embed/>
                </p:oleObj>
              </mc:Choice>
              <mc:Fallback>
                <p:oleObj name="Equation" r:id="rId8" imgW="380880" imgH="1774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185" y="2664594"/>
                        <a:ext cx="612775" cy="260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8672659"/>
              </p:ext>
            </p:extLst>
          </p:nvPr>
        </p:nvGraphicFramePr>
        <p:xfrm>
          <a:off x="390501" y="3140968"/>
          <a:ext cx="879475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10" imgW="545760" imgH="203040" progId="Equation.DSMT4">
                  <p:embed/>
                </p:oleObj>
              </mc:Choice>
              <mc:Fallback>
                <p:oleObj name="Equation" r:id="rId10" imgW="545760" imgH="20304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501" y="3140968"/>
                        <a:ext cx="879475" cy="29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4492237"/>
              </p:ext>
            </p:extLst>
          </p:nvPr>
        </p:nvGraphicFramePr>
        <p:xfrm>
          <a:off x="1774032" y="2060848"/>
          <a:ext cx="347697" cy="3503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12" imgW="126720" imgH="139680" progId="Equation.DSMT4">
                  <p:embed/>
                </p:oleObj>
              </mc:Choice>
              <mc:Fallback>
                <p:oleObj name="Equation" r:id="rId12" imgW="126720" imgH="1396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4032" y="2060848"/>
                        <a:ext cx="347697" cy="3503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6217291"/>
              </p:ext>
            </p:extLst>
          </p:nvPr>
        </p:nvGraphicFramePr>
        <p:xfrm>
          <a:off x="1786375" y="2564904"/>
          <a:ext cx="347697" cy="3503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14" imgW="126720" imgH="139680" progId="Equation.DSMT4">
                  <p:embed/>
                </p:oleObj>
              </mc:Choice>
              <mc:Fallback>
                <p:oleObj name="Equation" r:id="rId14" imgW="126720" imgH="13968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6375" y="2564904"/>
                        <a:ext cx="347697" cy="3503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7782825"/>
              </p:ext>
            </p:extLst>
          </p:nvPr>
        </p:nvGraphicFramePr>
        <p:xfrm>
          <a:off x="1798718" y="3068960"/>
          <a:ext cx="347697" cy="3503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16" imgW="126720" imgH="139680" progId="Equation.DSMT4">
                  <p:embed/>
                </p:oleObj>
              </mc:Choice>
              <mc:Fallback>
                <p:oleObj name="Equation" r:id="rId16" imgW="126720" imgH="13968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8718" y="3068960"/>
                        <a:ext cx="347697" cy="3503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4726360" y="2204864"/>
            <a:ext cx="368241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Since we don’t how many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of each coin there are, we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use “x” to represent that number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3938497"/>
              </p:ext>
            </p:extLst>
          </p:nvPr>
        </p:nvGraphicFramePr>
        <p:xfrm>
          <a:off x="3037012" y="2045221"/>
          <a:ext cx="557213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17" imgW="203040" imgH="177480" progId="Equation.DSMT4">
                  <p:embed/>
                </p:oleObj>
              </mc:Choice>
              <mc:Fallback>
                <p:oleObj name="Equation" r:id="rId17" imgW="203040" imgH="17748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7012" y="2045221"/>
                        <a:ext cx="557213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3533734"/>
              </p:ext>
            </p:extLst>
          </p:nvPr>
        </p:nvGraphicFramePr>
        <p:xfrm>
          <a:off x="2911600" y="2549277"/>
          <a:ext cx="731837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19" imgW="266400" imgH="177480" progId="Equation.DSMT4">
                  <p:embed/>
                </p:oleObj>
              </mc:Choice>
              <mc:Fallback>
                <p:oleObj name="Equation" r:id="rId19" imgW="266400" imgH="17748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1600" y="2549277"/>
                        <a:ext cx="731837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6730786"/>
              </p:ext>
            </p:extLst>
          </p:nvPr>
        </p:nvGraphicFramePr>
        <p:xfrm>
          <a:off x="2879478" y="3053333"/>
          <a:ext cx="766762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21" imgW="279360" imgH="177480" progId="Equation.DSMT4">
                  <p:embed/>
                </p:oleObj>
              </mc:Choice>
              <mc:Fallback>
                <p:oleObj name="Equation" r:id="rId21" imgW="279360" imgH="17748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9478" y="3053333"/>
                        <a:ext cx="766762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716350" y="3214717"/>
            <a:ext cx="34660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Take the sum of all the values,</a:t>
            </a:r>
          </a:p>
          <a:p>
            <a:r>
              <a:rPr lang="en-CA" dirty="0">
                <a:solidFill>
                  <a:srgbClr val="FF0000"/>
                </a:solidFill>
              </a:rPr>
              <a:t>it should be equal to $2.00</a:t>
            </a: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5059760"/>
              </p:ext>
            </p:extLst>
          </p:nvPr>
        </p:nvGraphicFramePr>
        <p:xfrm>
          <a:off x="234256" y="3701405"/>
          <a:ext cx="355600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23" imgW="1295280" imgH="177480" progId="Equation.DSMT4">
                  <p:embed/>
                </p:oleObj>
              </mc:Choice>
              <mc:Fallback>
                <p:oleObj name="Equation" r:id="rId23" imgW="1295280" imgH="17748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256" y="3701405"/>
                        <a:ext cx="3556000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3843614"/>
              </p:ext>
            </p:extLst>
          </p:nvPr>
        </p:nvGraphicFramePr>
        <p:xfrm>
          <a:off x="1977330" y="4221088"/>
          <a:ext cx="1812926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25" imgW="660240" imgH="177480" progId="Equation.DSMT4">
                  <p:embed/>
                </p:oleObj>
              </mc:Choice>
              <mc:Fallback>
                <p:oleObj name="Equation" r:id="rId25" imgW="660240" imgH="17748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7330" y="4221088"/>
                        <a:ext cx="1812926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4711190"/>
              </p:ext>
            </p:extLst>
          </p:nvPr>
        </p:nvGraphicFramePr>
        <p:xfrm>
          <a:off x="2422104" y="4725144"/>
          <a:ext cx="941388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27" imgW="342720" imgH="177480" progId="Equation.DSMT4">
                  <p:embed/>
                </p:oleObj>
              </mc:Choice>
              <mc:Fallback>
                <p:oleObj name="Equation" r:id="rId27" imgW="342720" imgH="17748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2104" y="4725144"/>
                        <a:ext cx="941388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3790256" y="4798893"/>
            <a:ext cx="40703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Therefore, he has 5 nickels, 5 dimes,</a:t>
            </a:r>
          </a:p>
          <a:p>
            <a:r>
              <a:rPr lang="en-CA" dirty="0">
                <a:solidFill>
                  <a:srgbClr val="FF0000"/>
                </a:solidFill>
              </a:rPr>
              <a:t>and  5 quarters</a:t>
            </a:r>
          </a:p>
        </p:txBody>
      </p:sp>
    </p:spTree>
    <p:extLst>
      <p:ext uri="{BB962C8B-B14F-4D97-AF65-F5344CB8AC3E}">
        <p14:creationId xmlns:p14="http://schemas.microsoft.com/office/powerpoint/2010/main" val="2528650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17" grpId="0"/>
      <p:bldP spid="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260648"/>
            <a:ext cx="8435280" cy="1540768"/>
          </a:xfrm>
        </p:spPr>
        <p:txBody>
          <a:bodyPr/>
          <a:lstStyle/>
          <a:p>
            <a:pPr marL="0" lvl="0" indent="0">
              <a:buNone/>
            </a:pPr>
            <a:r>
              <a:rPr lang="en-CA" dirty="0"/>
              <a:t>The sum of three numbers is 33.  The second number is 7 less than the first, and the third number is three times the second. What are the numbers?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940152" y="1556792"/>
            <a:ext cx="3672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Make a chart to organize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 the information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7806254"/>
              </p:ext>
            </p:extLst>
          </p:nvPr>
        </p:nvGraphicFramePr>
        <p:xfrm>
          <a:off x="323528" y="1556792"/>
          <a:ext cx="3413125" cy="208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4" imgW="1536480" imgH="939600" progId="Equation.DSMT4">
                  <p:embed/>
                </p:oleObj>
              </mc:Choice>
              <mc:Fallback>
                <p:oleObj name="Equation" r:id="rId4" imgW="1536480" imgH="9396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556792"/>
                        <a:ext cx="3413125" cy="2089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5539242"/>
              </p:ext>
            </p:extLst>
          </p:nvPr>
        </p:nvGraphicFramePr>
        <p:xfrm>
          <a:off x="616819" y="2132856"/>
          <a:ext cx="858837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6" imgW="355320" imgH="177480" progId="Equation.DSMT4">
                  <p:embed/>
                </p:oleObj>
              </mc:Choice>
              <mc:Fallback>
                <p:oleObj name="Equation" r:id="rId6" imgW="355320" imgH="177480" progId="Equation.DSMT4">
                  <p:embed/>
                  <p:pic>
                    <p:nvPicPr>
                      <p:cNvPr id="2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819" y="2132856"/>
                        <a:ext cx="858837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9374831"/>
              </p:ext>
            </p:extLst>
          </p:nvPr>
        </p:nvGraphicFramePr>
        <p:xfrm>
          <a:off x="464543" y="2603500"/>
          <a:ext cx="1227137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8" imgW="507960" imgH="177480" progId="Equation.DSMT4">
                  <p:embed/>
                </p:oleObj>
              </mc:Choice>
              <mc:Fallback>
                <p:oleObj name="Equation" r:id="rId8" imgW="507960" imgH="17748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543" y="2603500"/>
                        <a:ext cx="1227137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1408709"/>
              </p:ext>
            </p:extLst>
          </p:nvPr>
        </p:nvGraphicFramePr>
        <p:xfrm>
          <a:off x="606425" y="3106738"/>
          <a:ext cx="950913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10" imgW="393480" imgH="177480" progId="Equation.DSMT4">
                  <p:embed/>
                </p:oleObj>
              </mc:Choice>
              <mc:Fallback>
                <p:oleObj name="Equation" r:id="rId10" imgW="393480" imgH="1774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425" y="3106738"/>
                        <a:ext cx="950913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0152" y="2350621"/>
            <a:ext cx="27363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Let “x” be the second number because it is used in both sentences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5829007"/>
              </p:ext>
            </p:extLst>
          </p:nvPr>
        </p:nvGraphicFramePr>
        <p:xfrm>
          <a:off x="2483768" y="2687390"/>
          <a:ext cx="306387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12" imgW="126720" imgH="139680" progId="Equation.DSMT4">
                  <p:embed/>
                </p:oleObj>
              </mc:Choice>
              <mc:Fallback>
                <p:oleObj name="Equation" r:id="rId12" imgW="126720" imgH="1396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2687390"/>
                        <a:ext cx="306387" cy="309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4610839"/>
              </p:ext>
            </p:extLst>
          </p:nvPr>
        </p:nvGraphicFramePr>
        <p:xfrm>
          <a:off x="2232744" y="2099196"/>
          <a:ext cx="82708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14" imgW="342720" imgH="177480" progId="Equation.DSMT4">
                  <p:embed/>
                </p:oleObj>
              </mc:Choice>
              <mc:Fallback>
                <p:oleObj name="Equation" r:id="rId14" imgW="342720" imgH="17748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2744" y="2099196"/>
                        <a:ext cx="827088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9721093"/>
              </p:ext>
            </p:extLst>
          </p:nvPr>
        </p:nvGraphicFramePr>
        <p:xfrm>
          <a:off x="2383433" y="3140968"/>
          <a:ext cx="46037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16" imgW="190440" imgH="177480" progId="Equation.DSMT4">
                  <p:embed/>
                </p:oleObj>
              </mc:Choice>
              <mc:Fallback>
                <p:oleObj name="Equation" r:id="rId16" imgW="190440" imgH="17748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3433" y="3140968"/>
                        <a:ext cx="460375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940152" y="3356992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Make an equation and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solve for “x”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3005708"/>
              </p:ext>
            </p:extLst>
          </p:nvPr>
        </p:nvGraphicFramePr>
        <p:xfrm>
          <a:off x="1263849" y="3861048"/>
          <a:ext cx="2732087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18" imgW="1130040" imgH="177480" progId="Equation.DSMT4">
                  <p:embed/>
                </p:oleObj>
              </mc:Choice>
              <mc:Fallback>
                <p:oleObj name="Equation" r:id="rId18" imgW="1130040" imgH="17748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3849" y="3861048"/>
                        <a:ext cx="2732087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996433"/>
              </p:ext>
            </p:extLst>
          </p:nvPr>
        </p:nvGraphicFramePr>
        <p:xfrm>
          <a:off x="2267744" y="4437112"/>
          <a:ext cx="1687512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20" imgW="698400" imgH="177480" progId="Equation.DSMT4">
                  <p:embed/>
                </p:oleObj>
              </mc:Choice>
              <mc:Fallback>
                <p:oleObj name="Equation" r:id="rId20" imgW="698400" imgH="17748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4437112"/>
                        <a:ext cx="1687512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4746671"/>
              </p:ext>
            </p:extLst>
          </p:nvPr>
        </p:nvGraphicFramePr>
        <p:xfrm>
          <a:off x="2771800" y="4941888"/>
          <a:ext cx="1227137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22" imgW="507960" imgH="177480" progId="Equation.DSMT4">
                  <p:embed/>
                </p:oleObj>
              </mc:Choice>
              <mc:Fallback>
                <p:oleObj name="Equation" r:id="rId22" imgW="507960" imgH="17748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4941888"/>
                        <a:ext cx="1227137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1447088"/>
              </p:ext>
            </p:extLst>
          </p:nvPr>
        </p:nvGraphicFramePr>
        <p:xfrm>
          <a:off x="2964632" y="5365775"/>
          <a:ext cx="1103312" cy="871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24" imgW="457200" imgH="393480" progId="Equation.DSMT4">
                  <p:embed/>
                </p:oleObj>
              </mc:Choice>
              <mc:Fallback>
                <p:oleObj name="Equation" r:id="rId24" imgW="457200" imgH="39348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4632" y="5365775"/>
                        <a:ext cx="1103312" cy="871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6021210"/>
              </p:ext>
            </p:extLst>
          </p:nvPr>
        </p:nvGraphicFramePr>
        <p:xfrm>
          <a:off x="4145210" y="5627588"/>
          <a:ext cx="85883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26" imgW="355320" imgH="177480" progId="Equation.DSMT4">
                  <p:embed/>
                </p:oleObj>
              </mc:Choice>
              <mc:Fallback>
                <p:oleObj name="Equation" r:id="rId26" imgW="355320" imgH="17748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5210" y="5627588"/>
                        <a:ext cx="858838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0398318"/>
              </p:ext>
            </p:extLst>
          </p:nvPr>
        </p:nvGraphicFramePr>
        <p:xfrm>
          <a:off x="3713162" y="2636912"/>
          <a:ext cx="85883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28" imgW="355320" imgH="177480" progId="Equation.DSMT4">
                  <p:embed/>
                </p:oleObj>
              </mc:Choice>
              <mc:Fallback>
                <p:oleObj name="Equation" r:id="rId28" imgW="355320" imgH="17748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3162" y="2636912"/>
                        <a:ext cx="858838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0859029"/>
              </p:ext>
            </p:extLst>
          </p:nvPr>
        </p:nvGraphicFramePr>
        <p:xfrm>
          <a:off x="3775199" y="2098675"/>
          <a:ext cx="101282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30" imgW="419040" imgH="177480" progId="Equation.DSMT4">
                  <p:embed/>
                </p:oleObj>
              </mc:Choice>
              <mc:Fallback>
                <p:oleObj name="Equation" r:id="rId30" imgW="419040" imgH="17748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5199" y="2098675"/>
                        <a:ext cx="1012825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0855918"/>
              </p:ext>
            </p:extLst>
          </p:nvPr>
        </p:nvGraphicFramePr>
        <p:xfrm>
          <a:off x="3707904" y="3179316"/>
          <a:ext cx="101282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32" imgW="419040" imgH="177480" progId="Equation.DSMT4">
                  <p:embed/>
                </p:oleObj>
              </mc:Choice>
              <mc:Fallback>
                <p:oleObj name="Equation" r:id="rId32" imgW="419040" imgH="17748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3179316"/>
                        <a:ext cx="1012825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72529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232048"/>
            <a:ext cx="8640960" cy="1252736"/>
          </a:xfrm>
        </p:spPr>
        <p:txBody>
          <a:bodyPr/>
          <a:lstStyle/>
          <a:p>
            <a:pPr marL="0" lvl="0" indent="0">
              <a:buNone/>
            </a:pPr>
            <a:r>
              <a:rPr lang="en-CA" dirty="0"/>
              <a:t>Bob is twice as old as his brother Dave.  In 7 years from now, Bob will be only one and one-half times as old as Dave.  How old are they each now?</a:t>
            </a: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5940152" y="1556792"/>
            <a:ext cx="3672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Make a chart to organize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 the information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7256008"/>
              </p:ext>
            </p:extLst>
          </p:nvPr>
        </p:nvGraphicFramePr>
        <p:xfrm>
          <a:off x="323528" y="1700808"/>
          <a:ext cx="3921125" cy="158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4" imgW="1765080" imgH="711000" progId="Equation.DSMT4">
                  <p:embed/>
                </p:oleObj>
              </mc:Choice>
              <mc:Fallback>
                <p:oleObj name="Equation" r:id="rId4" imgW="1765080" imgH="711000" progId="Equation.DSMT4">
                  <p:embed/>
                  <p:pic>
                    <p:nvPicPr>
                      <p:cNvPr id="2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700808"/>
                        <a:ext cx="3921125" cy="158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2233742"/>
              </p:ext>
            </p:extLst>
          </p:nvPr>
        </p:nvGraphicFramePr>
        <p:xfrm>
          <a:off x="594853" y="2276872"/>
          <a:ext cx="736787" cy="3933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6" imgW="304560" imgH="177480" progId="Equation.DSMT4">
                  <p:embed/>
                </p:oleObj>
              </mc:Choice>
              <mc:Fallback>
                <p:oleObj name="Equation" r:id="rId6" imgW="304560" imgH="1774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853" y="2276872"/>
                        <a:ext cx="736787" cy="3933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4537684"/>
              </p:ext>
            </p:extLst>
          </p:nvPr>
        </p:nvGraphicFramePr>
        <p:xfrm>
          <a:off x="467544" y="2780928"/>
          <a:ext cx="890587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8" imgW="368280" imgH="177480" progId="Equation.DSMT4">
                  <p:embed/>
                </p:oleObj>
              </mc:Choice>
              <mc:Fallback>
                <p:oleObj name="Equation" r:id="rId8" imgW="368280" imgH="17748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2780928"/>
                        <a:ext cx="890587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868144" y="2206605"/>
            <a:ext cx="36724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Let “x” be Dave’s age….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because it is the smaller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 value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4285591"/>
              </p:ext>
            </p:extLst>
          </p:nvPr>
        </p:nvGraphicFramePr>
        <p:xfrm>
          <a:off x="1835696" y="2852936"/>
          <a:ext cx="306387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10" imgW="126720" imgH="139680" progId="Equation.DSMT4">
                  <p:embed/>
                </p:oleObj>
              </mc:Choice>
              <mc:Fallback>
                <p:oleObj name="Equation" r:id="rId10" imgW="126720" imgH="13968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2852936"/>
                        <a:ext cx="306387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742705"/>
              </p:ext>
            </p:extLst>
          </p:nvPr>
        </p:nvGraphicFramePr>
        <p:xfrm>
          <a:off x="1725613" y="2286000"/>
          <a:ext cx="490537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12" imgW="203040" imgH="177480" progId="Equation.DSMT4">
                  <p:embed/>
                </p:oleObj>
              </mc:Choice>
              <mc:Fallback>
                <p:oleObj name="Equation" r:id="rId12" imgW="203040" imgH="1774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5613" y="2286000"/>
                        <a:ext cx="490537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868144" y="3068960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Avoid using fractions!!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868144" y="3429000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In 7 years, each age will be added to 7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9682852"/>
              </p:ext>
            </p:extLst>
          </p:nvPr>
        </p:nvGraphicFramePr>
        <p:xfrm>
          <a:off x="2840682" y="2276475"/>
          <a:ext cx="101123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14" imgW="419040" imgH="177480" progId="Equation.DSMT4">
                  <p:embed/>
                </p:oleObj>
              </mc:Choice>
              <mc:Fallback>
                <p:oleObj name="Equation" r:id="rId14" imgW="419040" imgH="17748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0682" y="2276475"/>
                        <a:ext cx="1011238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068210"/>
              </p:ext>
            </p:extLst>
          </p:nvPr>
        </p:nvGraphicFramePr>
        <p:xfrm>
          <a:off x="3024832" y="2790825"/>
          <a:ext cx="82708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16" imgW="342720" imgH="177480" progId="Equation.DSMT4">
                  <p:embed/>
                </p:oleObj>
              </mc:Choice>
              <mc:Fallback>
                <p:oleObj name="Equation" r:id="rId16" imgW="342720" imgH="17748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4832" y="2790825"/>
                        <a:ext cx="827088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5868144" y="4078813"/>
            <a:ext cx="28803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In addition, BOB will </a:t>
            </a:r>
          </a:p>
          <a:p>
            <a:r>
              <a:rPr lang="en-CA" dirty="0">
                <a:solidFill>
                  <a:srgbClr val="FF0000"/>
                </a:solidFill>
              </a:rPr>
              <a:t>also be 1.5 times Dave’s age</a:t>
            </a: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0296465"/>
              </p:ext>
            </p:extLst>
          </p:nvPr>
        </p:nvGraphicFramePr>
        <p:xfrm>
          <a:off x="3851920" y="2218953"/>
          <a:ext cx="1836737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18" imgW="761760" imgH="253800" progId="Equation.DSMT4">
                  <p:embed/>
                </p:oleObj>
              </mc:Choice>
              <mc:Fallback>
                <p:oleObj name="Equation" r:id="rId18" imgW="761760" imgH="25380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920" y="2218953"/>
                        <a:ext cx="1836737" cy="5619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5868144" y="5085184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Make an equation and solve for “x”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0966235"/>
              </p:ext>
            </p:extLst>
          </p:nvPr>
        </p:nvGraphicFramePr>
        <p:xfrm>
          <a:off x="784622" y="3356992"/>
          <a:ext cx="2635250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20" imgW="1091880" imgH="393480" progId="Equation.DSMT4">
                  <p:embed/>
                </p:oleObj>
              </mc:Choice>
              <mc:Fallback>
                <p:oleObj name="Equation" r:id="rId20" imgW="1091880" imgH="39348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622" y="3356992"/>
                        <a:ext cx="2635250" cy="871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239307"/>
              </p:ext>
            </p:extLst>
          </p:nvPr>
        </p:nvGraphicFramePr>
        <p:xfrm>
          <a:off x="660673" y="4331444"/>
          <a:ext cx="254317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22" imgW="1054080" imgH="177480" progId="Equation.DSMT4">
                  <p:embed/>
                </p:oleObj>
              </mc:Choice>
              <mc:Fallback>
                <p:oleObj name="Equation" r:id="rId22" imgW="1054080" imgH="17748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673" y="4331444"/>
                        <a:ext cx="2543175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14502"/>
              </p:ext>
            </p:extLst>
          </p:nvPr>
        </p:nvGraphicFramePr>
        <p:xfrm>
          <a:off x="1554510" y="4941168"/>
          <a:ext cx="85725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24" imgW="355320" imgH="177480" progId="Equation.DSMT4">
                  <p:embed/>
                </p:oleObj>
              </mc:Choice>
              <mc:Fallback>
                <p:oleObj name="Equation" r:id="rId24" imgW="355320" imgH="17748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4510" y="4941168"/>
                        <a:ext cx="85725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251520" y="5517232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Dave is 7 years old.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Bob is 14 years old</a:t>
            </a:r>
          </a:p>
        </p:txBody>
      </p:sp>
    </p:spTree>
    <p:extLst>
      <p:ext uri="{BB962C8B-B14F-4D97-AF65-F5344CB8AC3E}">
        <p14:creationId xmlns:p14="http://schemas.microsoft.com/office/powerpoint/2010/main" val="2835106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10" grpId="0"/>
      <p:bldP spid="11" grpId="0"/>
      <p:bldP spid="14" grpId="0"/>
      <p:bldP spid="16" grpId="0"/>
      <p:bldP spid="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/>
          <a:lstStyle/>
          <a:p>
            <a:r>
              <a:rPr lang="en-CA" dirty="0"/>
              <a:t>Definitions: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980728"/>
            <a:ext cx="2592288" cy="720080"/>
          </a:xfrm>
        </p:spPr>
        <p:txBody>
          <a:bodyPr>
            <a:normAutofit fontScale="92500" lnSpcReduction="10000"/>
          </a:bodyPr>
          <a:lstStyle/>
          <a:p>
            <a:r>
              <a:rPr lang="en-CA" dirty="0"/>
              <a:t>Consecutive: </a:t>
            </a:r>
            <a:br>
              <a:rPr lang="en-CA" dirty="0"/>
            </a:br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2857141" y="1039661"/>
            <a:ext cx="26677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 values are in order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3388495"/>
              </p:ext>
            </p:extLst>
          </p:nvPr>
        </p:nvGraphicFramePr>
        <p:xfrm>
          <a:off x="6660232" y="980728"/>
          <a:ext cx="432048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126720" imgH="139680" progId="Equation.DSMT4">
                  <p:embed/>
                </p:oleObj>
              </mc:Choice>
              <mc:Fallback>
                <p:oleObj name="Equation" r:id="rId4" imgW="126720" imgH="13968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660232" y="980728"/>
                        <a:ext cx="432048" cy="4320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6405205"/>
              </p:ext>
            </p:extLst>
          </p:nvPr>
        </p:nvGraphicFramePr>
        <p:xfrm>
          <a:off x="7092280" y="905334"/>
          <a:ext cx="936104" cy="5584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6" imgW="355320" imgH="203040" progId="Equation.DSMT4">
                  <p:embed/>
                </p:oleObj>
              </mc:Choice>
              <mc:Fallback>
                <p:oleObj name="Equation" r:id="rId6" imgW="355320" imgH="20304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092280" y="905334"/>
                        <a:ext cx="936104" cy="5584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3261599"/>
              </p:ext>
            </p:extLst>
          </p:nvPr>
        </p:nvGraphicFramePr>
        <p:xfrm>
          <a:off x="5756944" y="908720"/>
          <a:ext cx="903288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8" imgW="342720" imgH="203040" progId="Equation.DSMT4">
                  <p:embed/>
                </p:oleObj>
              </mc:Choice>
              <mc:Fallback>
                <p:oleObj name="Equation" r:id="rId8" imgW="342720" imgH="20304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756944" y="908720"/>
                        <a:ext cx="903288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14BBBDBB-59D6-4FDD-96D1-EEC472B0D7EB}"/>
              </a:ext>
            </a:extLst>
          </p:cNvPr>
          <p:cNvSpPr txBox="1"/>
          <p:nvPr/>
        </p:nvSpPr>
        <p:spPr>
          <a:xfrm>
            <a:off x="499124" y="1497558"/>
            <a:ext cx="50257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Express 5 consecutive numbers algebraically:</a:t>
            </a:r>
          </a:p>
        </p:txBody>
      </p: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A499F924-AA75-4A2A-8132-0F46038427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2645513"/>
              </p:ext>
            </p:extLst>
          </p:nvPr>
        </p:nvGraphicFramePr>
        <p:xfrm>
          <a:off x="899592" y="1844824"/>
          <a:ext cx="434975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10" imgW="164880" imgH="164880" progId="Equation.DSMT4">
                  <p:embed/>
                </p:oleObj>
              </mc:Choice>
              <mc:Fallback>
                <p:oleObj name="Equation" r:id="rId10" imgW="164880" imgH="1648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A499F924-AA75-4A2A-8132-0F46038427B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99592" y="1844824"/>
                        <a:ext cx="434975" cy="454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783EF736-55F4-4B70-AF7D-12E18737D6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7637641"/>
              </p:ext>
            </p:extLst>
          </p:nvPr>
        </p:nvGraphicFramePr>
        <p:xfrm>
          <a:off x="1331640" y="1772816"/>
          <a:ext cx="903288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12" imgW="342720" imgH="203040" progId="Equation.DSMT4">
                  <p:embed/>
                </p:oleObj>
              </mc:Choice>
              <mc:Fallback>
                <p:oleObj name="Equation" r:id="rId12" imgW="342720" imgH="20304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783EF736-55F4-4B70-AF7D-12E18737D68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331640" y="1772816"/>
                        <a:ext cx="903288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34470545-0414-4BA9-9E8B-5CBACDFE7C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2700676"/>
              </p:ext>
            </p:extLst>
          </p:nvPr>
        </p:nvGraphicFramePr>
        <p:xfrm>
          <a:off x="2181225" y="1771650"/>
          <a:ext cx="969963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14" imgW="368280" imgH="203040" progId="Equation.DSMT4">
                  <p:embed/>
                </p:oleObj>
              </mc:Choice>
              <mc:Fallback>
                <p:oleObj name="Equation" r:id="rId14" imgW="368280" imgH="20304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34470545-0414-4BA9-9E8B-5CBACDFE7C8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181225" y="1771650"/>
                        <a:ext cx="969963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14751E64-03D9-48FE-8BF8-46D3005E81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2185367"/>
              </p:ext>
            </p:extLst>
          </p:nvPr>
        </p:nvGraphicFramePr>
        <p:xfrm>
          <a:off x="3097982" y="1768475"/>
          <a:ext cx="969962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16" imgW="368280" imgH="203040" progId="Equation.DSMT4">
                  <p:embed/>
                </p:oleObj>
              </mc:Choice>
              <mc:Fallback>
                <p:oleObj name="Equation" r:id="rId16" imgW="368280" imgH="20304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14751E64-03D9-48FE-8BF8-46D3005E814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097982" y="1768475"/>
                        <a:ext cx="969962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F65E0E27-F98F-458B-A2A8-1A49AE98AA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3068585"/>
              </p:ext>
            </p:extLst>
          </p:nvPr>
        </p:nvGraphicFramePr>
        <p:xfrm>
          <a:off x="3995936" y="1787922"/>
          <a:ext cx="903287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18" imgW="342720" imgH="177480" progId="Equation.DSMT4">
                  <p:embed/>
                </p:oleObj>
              </mc:Choice>
              <mc:Fallback>
                <p:oleObj name="Equation" r:id="rId18" imgW="342720" imgH="177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F65E0E27-F98F-458B-A2A8-1A49AE98AAB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995936" y="1787922"/>
                        <a:ext cx="903287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3EB5AC9D-A73B-4119-8412-74BE26362172}"/>
              </a:ext>
            </a:extLst>
          </p:cNvPr>
          <p:cNvSpPr txBox="1">
            <a:spLocks/>
          </p:cNvSpPr>
          <p:nvPr/>
        </p:nvSpPr>
        <p:spPr>
          <a:xfrm>
            <a:off x="323528" y="2443532"/>
            <a:ext cx="2592288" cy="7200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SUM: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A63337A-2B2C-4BE5-9002-4F6CFE4EC3FB}"/>
              </a:ext>
            </a:extLst>
          </p:cNvPr>
          <p:cNvSpPr txBox="1"/>
          <p:nvPr/>
        </p:nvSpPr>
        <p:spPr>
          <a:xfrm>
            <a:off x="1878009" y="2496168"/>
            <a:ext cx="34099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Adding all the values together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CC4AC47-1A3D-4DB8-88FA-F56BE964B05A}"/>
              </a:ext>
            </a:extLst>
          </p:cNvPr>
          <p:cNvSpPr txBox="1"/>
          <p:nvPr/>
        </p:nvSpPr>
        <p:spPr>
          <a:xfrm>
            <a:off x="464769" y="2970090"/>
            <a:ext cx="69669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Write an equation where the sum of 3 consecutive number is 15:</a:t>
            </a:r>
          </a:p>
        </p:txBody>
      </p: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1E3B1486-D048-418C-A195-06549047F8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5597644"/>
              </p:ext>
            </p:extLst>
          </p:nvPr>
        </p:nvGraphicFramePr>
        <p:xfrm>
          <a:off x="1533139" y="3308295"/>
          <a:ext cx="3038861" cy="5518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20" imgW="1460160" imgH="253800" progId="Equation.DSMT4">
                  <p:embed/>
                </p:oleObj>
              </mc:Choice>
              <mc:Fallback>
                <p:oleObj name="Equation" r:id="rId20" imgW="1460160" imgH="25380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1E3B1486-D048-418C-A195-06549047F83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33139" y="3308295"/>
                        <a:ext cx="3038861" cy="5518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D5D7D507-4534-4ED8-B8C6-C66D6D59C7DC}"/>
              </a:ext>
            </a:extLst>
          </p:cNvPr>
          <p:cNvSpPr txBox="1">
            <a:spLocks/>
          </p:cNvSpPr>
          <p:nvPr/>
        </p:nvSpPr>
        <p:spPr>
          <a:xfrm>
            <a:off x="323528" y="3946102"/>
            <a:ext cx="2592288" cy="7200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Difference: 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C3CD5B9-109F-4E8A-9FAA-76EDE566959C}"/>
              </a:ext>
            </a:extLst>
          </p:cNvPr>
          <p:cNvSpPr txBox="1"/>
          <p:nvPr/>
        </p:nvSpPr>
        <p:spPr>
          <a:xfrm>
            <a:off x="2465445" y="4005064"/>
            <a:ext cx="2611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Subtracting the values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CC7515D-DAC7-4A45-9E03-D0AE7E42032E}"/>
              </a:ext>
            </a:extLst>
          </p:cNvPr>
          <p:cNvSpPr txBox="1"/>
          <p:nvPr/>
        </p:nvSpPr>
        <p:spPr>
          <a:xfrm>
            <a:off x="457200" y="4466811"/>
            <a:ext cx="45448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 difference of two even numbers is 10</a:t>
            </a:r>
          </a:p>
        </p:txBody>
      </p:sp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DF0FA035-4AF5-43F3-938F-2F3192AB5C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0582471"/>
              </p:ext>
            </p:extLst>
          </p:nvPr>
        </p:nvGraphicFramePr>
        <p:xfrm>
          <a:off x="2488815" y="4937104"/>
          <a:ext cx="1639888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22" imgW="787320" imgH="203040" progId="Equation.DSMT4">
                  <p:embed/>
                </p:oleObj>
              </mc:Choice>
              <mc:Fallback>
                <p:oleObj name="Equation" r:id="rId22" imgW="787320" imgH="20304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DF0FA035-4AF5-43F3-938F-2F3192AB5CD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2488815" y="4937104"/>
                        <a:ext cx="1639888" cy="441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AA0507C7-0464-4206-973B-BA3E6E4EC949}"/>
              </a:ext>
            </a:extLst>
          </p:cNvPr>
          <p:cNvSpPr txBox="1">
            <a:spLocks/>
          </p:cNvSpPr>
          <p:nvPr/>
        </p:nvSpPr>
        <p:spPr>
          <a:xfrm>
            <a:off x="345767" y="5450001"/>
            <a:ext cx="2592288" cy="7200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Quotient: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4C2DCF0-7691-415C-83AA-399951E1F3C1}"/>
              </a:ext>
            </a:extLst>
          </p:cNvPr>
          <p:cNvSpPr txBox="1"/>
          <p:nvPr/>
        </p:nvSpPr>
        <p:spPr>
          <a:xfrm>
            <a:off x="2234928" y="5525361"/>
            <a:ext cx="23022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Dividing two values</a:t>
            </a:r>
          </a:p>
        </p:txBody>
      </p:sp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95F8F127-1D98-473F-B640-7C60A6A69C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1379771"/>
              </p:ext>
            </p:extLst>
          </p:nvPr>
        </p:nvGraphicFramePr>
        <p:xfrm>
          <a:off x="4636517" y="5464404"/>
          <a:ext cx="381398" cy="8961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24" imgW="152280" imgH="393480" progId="Equation.DSMT4">
                  <p:embed/>
                </p:oleObj>
              </mc:Choice>
              <mc:Fallback>
                <p:oleObj name="Equation" r:id="rId24" imgW="152280" imgH="393480" progId="Equation.DSMT4">
                  <p:embed/>
                  <p:pic>
                    <p:nvPicPr>
                      <p:cNvPr id="35" name="Object 34">
                        <a:extLst>
                          <a:ext uri="{FF2B5EF4-FFF2-40B4-BE49-F238E27FC236}">
                            <a16:creationId xmlns:a16="http://schemas.microsoft.com/office/drawing/2014/main" id="{95F8F127-1D98-473F-B640-7C60A6A69CD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4636517" y="5464404"/>
                        <a:ext cx="381398" cy="8961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99788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4" grpId="0"/>
      <p:bldP spid="21" grpId="0"/>
      <p:bldP spid="22" grpId="0"/>
      <p:bldP spid="29" grpId="0"/>
      <p:bldP spid="30" grpId="0"/>
      <p:bldP spid="3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BD200D-9BBA-4D4F-8C9B-85AF58F01F2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2085"/>
            <a:ext cx="8280920" cy="1008112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Given what the variable represents, indicate what each of the statements will be equal to in terms of “x”: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C013459-D5B0-479B-BBB2-3BB5AC954478}"/>
              </a:ext>
            </a:extLst>
          </p:cNvPr>
          <p:cNvSpPr txBox="1">
            <a:spLocks/>
          </p:cNvSpPr>
          <p:nvPr/>
        </p:nvSpPr>
        <p:spPr>
          <a:xfrm>
            <a:off x="175115" y="994522"/>
            <a:ext cx="8280920" cy="100811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dirty="0" err="1"/>
              <a:t>i</a:t>
            </a:r>
            <a:r>
              <a:rPr lang="en-CA" dirty="0"/>
              <a:t>) Sam’s age is “x” years old. What is his age last year?  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85B9F2F-1C6E-4815-917D-3D5850B29387}"/>
              </a:ext>
            </a:extLst>
          </p:cNvPr>
          <p:cNvSpPr txBox="1">
            <a:spLocks/>
          </p:cNvSpPr>
          <p:nvPr/>
        </p:nvSpPr>
        <p:spPr>
          <a:xfrm>
            <a:off x="179512" y="2132856"/>
            <a:ext cx="8280920" cy="57606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dirty="0"/>
              <a:t>ii) In 10 years from now, what is Sam’s age?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DFC0ECF-34DE-4FD4-8999-1B797892654F}"/>
              </a:ext>
            </a:extLst>
          </p:cNvPr>
          <p:cNvSpPr txBox="1">
            <a:spLocks/>
          </p:cNvSpPr>
          <p:nvPr/>
        </p:nvSpPr>
        <p:spPr>
          <a:xfrm>
            <a:off x="183908" y="3271189"/>
            <a:ext cx="8420539" cy="877891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dirty="0"/>
              <a:t>iii) Susan is now twice as old and Sam.  What is Susan’s age now?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A52E47E-C6C3-403B-9148-585DD6A3B68A}"/>
              </a:ext>
            </a:extLst>
          </p:cNvPr>
          <p:cNvSpPr txBox="1">
            <a:spLocks/>
          </p:cNvSpPr>
          <p:nvPr/>
        </p:nvSpPr>
        <p:spPr>
          <a:xfrm>
            <a:off x="188304" y="4783357"/>
            <a:ext cx="8420539" cy="877891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dirty="0"/>
              <a:t>iv) In five years, Tom will be three times as old as Sam.  What is Tom’s age?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4275C3-A975-487A-BD3E-1AA225823C85}"/>
              </a:ext>
            </a:extLst>
          </p:cNvPr>
          <p:cNvSpPr txBox="1"/>
          <p:nvPr/>
        </p:nvSpPr>
        <p:spPr>
          <a:xfrm>
            <a:off x="499124" y="1497558"/>
            <a:ext cx="17572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X – 1 years old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5E9C692-15AF-4EC4-BFAC-CC28875F77C0}"/>
              </a:ext>
            </a:extLst>
          </p:cNvPr>
          <p:cNvSpPr txBox="1"/>
          <p:nvPr/>
        </p:nvSpPr>
        <p:spPr>
          <a:xfrm>
            <a:off x="483201" y="2667259"/>
            <a:ext cx="18966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X + 10 years old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69D17C6-7705-4BD9-B730-8A4B79747C7E}"/>
              </a:ext>
            </a:extLst>
          </p:cNvPr>
          <p:cNvSpPr txBox="1"/>
          <p:nvPr/>
        </p:nvSpPr>
        <p:spPr>
          <a:xfrm>
            <a:off x="755576" y="4096886"/>
            <a:ext cx="1500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2X years old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A1DBA27-51B3-40DD-A7EC-A79290CD3423}"/>
              </a:ext>
            </a:extLst>
          </p:cNvPr>
          <p:cNvSpPr txBox="1"/>
          <p:nvPr/>
        </p:nvSpPr>
        <p:spPr>
          <a:xfrm>
            <a:off x="535157" y="5572960"/>
            <a:ext cx="2488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Sam’s age in 5 years: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EE434CB-FFF9-4AB0-A3C3-EC4D43D15D9A}"/>
              </a:ext>
            </a:extLst>
          </p:cNvPr>
          <p:cNvSpPr txBox="1"/>
          <p:nvPr/>
        </p:nvSpPr>
        <p:spPr>
          <a:xfrm>
            <a:off x="3023339" y="5589240"/>
            <a:ext cx="742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X + 5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43E9CB1-FF95-47D1-B685-C7F6D9A8FD21}"/>
              </a:ext>
            </a:extLst>
          </p:cNvPr>
          <p:cNvSpPr txBox="1"/>
          <p:nvPr/>
        </p:nvSpPr>
        <p:spPr>
          <a:xfrm>
            <a:off x="539552" y="5949280"/>
            <a:ext cx="2483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Tom’s age in 5 years: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58AAD4E-692A-44B8-BB28-C62FFE44AC3C}"/>
              </a:ext>
            </a:extLst>
          </p:cNvPr>
          <p:cNvSpPr txBox="1"/>
          <p:nvPr/>
        </p:nvSpPr>
        <p:spPr>
          <a:xfrm>
            <a:off x="2987824" y="5949280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3X + 15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468788F-1DE0-4633-8839-918FCA63F9EC}"/>
              </a:ext>
            </a:extLst>
          </p:cNvPr>
          <p:cNvSpPr txBox="1"/>
          <p:nvPr/>
        </p:nvSpPr>
        <p:spPr>
          <a:xfrm>
            <a:off x="611560" y="6300028"/>
            <a:ext cx="18726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Tom’s age now: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3166686-ACC9-4CFA-8E09-35EAFF1E3F2F}"/>
              </a:ext>
            </a:extLst>
          </p:cNvPr>
          <p:cNvSpPr txBox="1"/>
          <p:nvPr/>
        </p:nvSpPr>
        <p:spPr>
          <a:xfrm>
            <a:off x="2987824" y="6309320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3X + 10</a:t>
            </a:r>
          </a:p>
        </p:txBody>
      </p:sp>
    </p:spTree>
    <p:extLst>
      <p:ext uri="{BB962C8B-B14F-4D97-AF65-F5344CB8AC3E}">
        <p14:creationId xmlns:p14="http://schemas.microsoft.com/office/powerpoint/2010/main" val="3911934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5" grpId="0"/>
      <p:bldP spid="16" grpId="0"/>
      <p:bldP spid="17" grpId="0"/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BD200D-9BBA-4D4F-8C9B-85AF58F01F2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2084"/>
            <a:ext cx="8568952" cy="11946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dirty="0"/>
              <a:t>Practice Given what the variable represents, indicate what each of the statements will be equal to in terms of “x”: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C013459-D5B0-479B-BBB2-3BB5AC954478}"/>
              </a:ext>
            </a:extLst>
          </p:cNvPr>
          <p:cNvSpPr txBox="1">
            <a:spLocks/>
          </p:cNvSpPr>
          <p:nvPr/>
        </p:nvSpPr>
        <p:spPr>
          <a:xfrm>
            <a:off x="175114" y="994523"/>
            <a:ext cx="8717365" cy="100811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dirty="0" err="1"/>
              <a:t>i</a:t>
            </a:r>
            <a:r>
              <a:rPr lang="en-CA" dirty="0"/>
              <a:t>) Sara’s age last year is “x” years old. What is her age now?  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85B9F2F-1C6E-4815-917D-3D5850B29387}"/>
              </a:ext>
            </a:extLst>
          </p:cNvPr>
          <p:cNvSpPr txBox="1">
            <a:spLocks/>
          </p:cNvSpPr>
          <p:nvPr/>
        </p:nvSpPr>
        <p:spPr>
          <a:xfrm>
            <a:off x="179512" y="2132856"/>
            <a:ext cx="8280920" cy="57606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dirty="0"/>
              <a:t>ii) In 23 years from now, what is Sara’s age?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DFC0ECF-34DE-4FD4-8999-1B797892654F}"/>
              </a:ext>
            </a:extLst>
          </p:cNvPr>
          <p:cNvSpPr txBox="1">
            <a:spLocks/>
          </p:cNvSpPr>
          <p:nvPr/>
        </p:nvSpPr>
        <p:spPr>
          <a:xfrm>
            <a:off x="183908" y="3271189"/>
            <a:ext cx="8420539" cy="877891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dirty="0"/>
              <a:t>iii) Billy is half as old and Sara.  What is Billy’s age now?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A52E47E-C6C3-403B-9148-585DD6A3B68A}"/>
              </a:ext>
            </a:extLst>
          </p:cNvPr>
          <p:cNvSpPr txBox="1">
            <a:spLocks/>
          </p:cNvSpPr>
          <p:nvPr/>
        </p:nvSpPr>
        <p:spPr>
          <a:xfrm>
            <a:off x="188304" y="4783357"/>
            <a:ext cx="8420539" cy="877891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dirty="0"/>
              <a:t>iv) In four years, Sara will be three times as old as Sam.  What is Sam’s age now?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A6821CB-685F-4F39-904D-7337F1C0A615}"/>
              </a:ext>
            </a:extLst>
          </p:cNvPr>
          <p:cNvSpPr txBox="1"/>
          <p:nvPr/>
        </p:nvSpPr>
        <p:spPr>
          <a:xfrm>
            <a:off x="467544" y="1484784"/>
            <a:ext cx="17572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X + 1 years old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82A1C5F-3F56-4C5B-90B7-B1F6125C6E29}"/>
              </a:ext>
            </a:extLst>
          </p:cNvPr>
          <p:cNvSpPr txBox="1"/>
          <p:nvPr/>
        </p:nvSpPr>
        <p:spPr>
          <a:xfrm>
            <a:off x="467544" y="2670521"/>
            <a:ext cx="18966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X + 24 years old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1043C6B-F657-4390-AF5B-69CC816D07AC}"/>
              </a:ext>
            </a:extLst>
          </p:cNvPr>
          <p:cNvSpPr txBox="1"/>
          <p:nvPr/>
        </p:nvSpPr>
        <p:spPr>
          <a:xfrm>
            <a:off x="515087" y="3789040"/>
            <a:ext cx="21788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(X + 1)/2  years old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B7FF76A-261B-4C68-B3B7-1F2DEFB7A220}"/>
              </a:ext>
            </a:extLst>
          </p:cNvPr>
          <p:cNvSpPr txBox="1"/>
          <p:nvPr/>
        </p:nvSpPr>
        <p:spPr>
          <a:xfrm>
            <a:off x="395536" y="5589240"/>
            <a:ext cx="3514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Sara’s age in 4 years from now: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5E6A7EB-8AD5-4CC5-862E-CED0D9E92682}"/>
              </a:ext>
            </a:extLst>
          </p:cNvPr>
          <p:cNvSpPr txBox="1"/>
          <p:nvPr/>
        </p:nvSpPr>
        <p:spPr>
          <a:xfrm>
            <a:off x="3909640" y="5589240"/>
            <a:ext cx="742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X + 5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3BEE6FB-FCB1-47EB-94B5-0D10BAE6D612}"/>
              </a:ext>
            </a:extLst>
          </p:cNvPr>
          <p:cNvSpPr txBox="1"/>
          <p:nvPr/>
        </p:nvSpPr>
        <p:spPr>
          <a:xfrm>
            <a:off x="409824" y="6011996"/>
            <a:ext cx="3514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Sam’s age in 4 years from now: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573DC04-B4C3-4F27-8C6C-49E59DA5DB51}"/>
              </a:ext>
            </a:extLst>
          </p:cNvPr>
          <p:cNvSpPr txBox="1"/>
          <p:nvPr/>
        </p:nvSpPr>
        <p:spPr>
          <a:xfrm>
            <a:off x="3843280" y="6021288"/>
            <a:ext cx="1088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(X + 5)/3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3C30DB9-6A06-4965-992E-EF7F4B5F18DE}"/>
              </a:ext>
            </a:extLst>
          </p:cNvPr>
          <p:cNvSpPr txBox="1"/>
          <p:nvPr/>
        </p:nvSpPr>
        <p:spPr>
          <a:xfrm>
            <a:off x="467544" y="6372036"/>
            <a:ext cx="1813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Sam’s age now: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1AF573A-1E19-460C-8A44-5A6EDA9106C5}"/>
              </a:ext>
            </a:extLst>
          </p:cNvPr>
          <p:cNvSpPr txBox="1"/>
          <p:nvPr/>
        </p:nvSpPr>
        <p:spPr>
          <a:xfrm>
            <a:off x="2267744" y="6444044"/>
            <a:ext cx="17299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(X + 5)/3   – 4 </a:t>
            </a:r>
          </a:p>
        </p:txBody>
      </p:sp>
    </p:spTree>
    <p:extLst>
      <p:ext uri="{BB962C8B-B14F-4D97-AF65-F5344CB8AC3E}">
        <p14:creationId xmlns:p14="http://schemas.microsoft.com/office/powerpoint/2010/main" val="1943516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B239B-94DB-4954-8931-2B6BD03586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/>
          <a:lstStyle/>
          <a:p>
            <a:r>
              <a:rPr lang="en-CA" dirty="0"/>
              <a:t>How to Set up An equation: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F4891D-7EB3-4391-8D36-A3701566CD4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817571"/>
            <a:ext cx="8363272" cy="1891349"/>
          </a:xfrm>
        </p:spPr>
        <p:txBody>
          <a:bodyPr/>
          <a:lstStyle/>
          <a:p>
            <a:r>
              <a:rPr lang="en-CA" dirty="0"/>
              <a:t>First step: Read the PROBLEM!!!  The Whole Thing!!!</a:t>
            </a:r>
          </a:p>
          <a:p>
            <a:r>
              <a:rPr lang="en-CA" dirty="0"/>
              <a:t>Decide on a variable and indicate what the variable represents</a:t>
            </a:r>
          </a:p>
          <a:p>
            <a:r>
              <a:rPr lang="en-CA" dirty="0"/>
              <a:t>Use the context of the question to create your equation: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29D58E6-02BE-47AD-9A2F-AEE9320FE76B}"/>
              </a:ext>
            </a:extLst>
          </p:cNvPr>
          <p:cNvSpPr txBox="1">
            <a:spLocks/>
          </p:cNvSpPr>
          <p:nvPr/>
        </p:nvSpPr>
        <p:spPr>
          <a:xfrm>
            <a:off x="143784" y="2636913"/>
            <a:ext cx="8820704" cy="43204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/>
              <a:t>Ex:  Read each question and indicate what your variable is: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B126FA7-D693-44E3-B4DD-A39032355774}"/>
              </a:ext>
            </a:extLst>
          </p:cNvPr>
          <p:cNvSpPr txBox="1">
            <a:spLocks/>
          </p:cNvSpPr>
          <p:nvPr/>
        </p:nvSpPr>
        <p:spPr>
          <a:xfrm>
            <a:off x="26039" y="2996952"/>
            <a:ext cx="9264891" cy="93610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 err="1"/>
              <a:t>i</a:t>
            </a:r>
            <a:r>
              <a:rPr lang="en-CA" sz="2200" dirty="0"/>
              <a:t>) Sam is 12 years older than Dave.  Together their age is 48. 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9283AC7-ECA7-45F0-8CD5-C6F04B2EACCF}"/>
              </a:ext>
            </a:extLst>
          </p:cNvPr>
          <p:cNvSpPr txBox="1">
            <a:spLocks/>
          </p:cNvSpPr>
          <p:nvPr/>
        </p:nvSpPr>
        <p:spPr>
          <a:xfrm>
            <a:off x="35495" y="4052805"/>
            <a:ext cx="8784977" cy="93610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/>
              <a:t>ii) Bob bought five times as many cookies than donuts.  He bought 72 items together: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D4A7348-51EC-42E1-B467-FB622DC6AF16}"/>
              </a:ext>
            </a:extLst>
          </p:cNvPr>
          <p:cNvSpPr txBox="1">
            <a:spLocks/>
          </p:cNvSpPr>
          <p:nvPr/>
        </p:nvSpPr>
        <p:spPr>
          <a:xfrm>
            <a:off x="35496" y="5301208"/>
            <a:ext cx="8784977" cy="93610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/>
              <a:t>iii) The first number is twice the second and the third number is triple the first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2335AF1-D8E6-42A9-B326-837C5DF90F33}"/>
              </a:ext>
            </a:extLst>
          </p:cNvPr>
          <p:cNvSpPr txBox="1"/>
          <p:nvPr/>
        </p:nvSpPr>
        <p:spPr>
          <a:xfrm>
            <a:off x="179512" y="3419709"/>
            <a:ext cx="1927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Dave’s age is “x”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84B44A9-13C7-4B0B-9561-3AB2F106BE65}"/>
              </a:ext>
            </a:extLst>
          </p:cNvPr>
          <p:cNvSpPr txBox="1"/>
          <p:nvPr/>
        </p:nvSpPr>
        <p:spPr>
          <a:xfrm>
            <a:off x="179512" y="3779748"/>
            <a:ext cx="2127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Sam’s age is “x+2”</a:t>
            </a: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7A4D8B65-B218-46A1-AF04-F3C7C1E2C9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8964410"/>
              </p:ext>
            </p:extLst>
          </p:nvPr>
        </p:nvGraphicFramePr>
        <p:xfrm>
          <a:off x="3393383" y="3477013"/>
          <a:ext cx="2321505" cy="5732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1028520" imgH="253800" progId="Equation.DSMT4">
                  <p:embed/>
                </p:oleObj>
              </mc:Choice>
              <mc:Fallback>
                <p:oleObj name="Equation" r:id="rId4" imgW="1028520" imgH="2538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7A4D8B65-B218-46A1-AF04-F3C7C1E2C96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393383" y="3477013"/>
                        <a:ext cx="2321505" cy="5732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642BD8F6-7062-45E4-8F20-B98627DDF57E}"/>
              </a:ext>
            </a:extLst>
          </p:cNvPr>
          <p:cNvSpPr txBox="1"/>
          <p:nvPr/>
        </p:nvSpPr>
        <p:spPr>
          <a:xfrm>
            <a:off x="294059" y="4703636"/>
            <a:ext cx="26164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Number of donut is “x”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3931DF7-45E0-4200-BCE5-24525CFD1792}"/>
              </a:ext>
            </a:extLst>
          </p:cNvPr>
          <p:cNvSpPr txBox="1"/>
          <p:nvPr/>
        </p:nvSpPr>
        <p:spPr>
          <a:xfrm>
            <a:off x="299394" y="5013176"/>
            <a:ext cx="28889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Number of cookies is “5x”</a:t>
            </a:r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37947059-5497-407C-82F4-A5CDABB312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4673178"/>
              </p:ext>
            </p:extLst>
          </p:nvPr>
        </p:nvGraphicFramePr>
        <p:xfrm>
          <a:off x="3644379" y="4643438"/>
          <a:ext cx="1863725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6" imgW="825480" imgH="253800" progId="Equation.DSMT4">
                  <p:embed/>
                </p:oleObj>
              </mc:Choice>
              <mc:Fallback>
                <p:oleObj name="Equation" r:id="rId6" imgW="825480" imgH="2538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37947059-5497-407C-82F4-A5CDABB312F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644379" y="4643438"/>
                        <a:ext cx="1863725" cy="573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1A5428E7-0881-4823-B5F1-E0ABC65BF9CC}"/>
              </a:ext>
            </a:extLst>
          </p:cNvPr>
          <p:cNvSpPr txBox="1"/>
          <p:nvPr/>
        </p:nvSpPr>
        <p:spPr>
          <a:xfrm>
            <a:off x="251520" y="5949280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Second Number is “x”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4493553-CF5A-4AE1-95AD-7FFB886B0A2F}"/>
              </a:ext>
            </a:extLst>
          </p:cNvPr>
          <p:cNvSpPr txBox="1"/>
          <p:nvPr/>
        </p:nvSpPr>
        <p:spPr>
          <a:xfrm>
            <a:off x="251520" y="6309320"/>
            <a:ext cx="2393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First Number is “2x”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B675D4A-FC88-48E7-96DB-C53C7E759693}"/>
              </a:ext>
            </a:extLst>
          </p:cNvPr>
          <p:cNvSpPr txBox="1"/>
          <p:nvPr/>
        </p:nvSpPr>
        <p:spPr>
          <a:xfrm>
            <a:off x="3423210" y="6052646"/>
            <a:ext cx="2470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Third Number is “6x”</a:t>
            </a:r>
          </a:p>
        </p:txBody>
      </p:sp>
    </p:spTree>
    <p:extLst>
      <p:ext uri="{BB962C8B-B14F-4D97-AF65-F5344CB8AC3E}">
        <p14:creationId xmlns:p14="http://schemas.microsoft.com/office/powerpoint/2010/main" val="586270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1" grpId="0"/>
      <p:bldP spid="12" grpId="0"/>
      <p:bldP spid="14" grpId="0"/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6FA30-ED71-455B-9C11-F08D3D6D919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0"/>
            <a:ext cx="8291264" cy="604664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Write an equation for each question below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BB9CAC7-A4E1-48DF-9C96-DCC6251459CE}"/>
              </a:ext>
            </a:extLst>
          </p:cNvPr>
          <p:cNvSpPr txBox="1">
            <a:spLocks/>
          </p:cNvSpPr>
          <p:nvPr/>
        </p:nvSpPr>
        <p:spPr>
          <a:xfrm>
            <a:off x="107504" y="476672"/>
            <a:ext cx="8291264" cy="604664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dirty="0" err="1"/>
              <a:t>i</a:t>
            </a:r>
            <a:r>
              <a:rPr lang="en-CA" dirty="0"/>
              <a:t>) Larry is twice as old as Dave.  Together their ages add to 54. 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5F73BF6-43EE-49B4-AC01-BA6A98BFF309}"/>
              </a:ext>
            </a:extLst>
          </p:cNvPr>
          <p:cNvSpPr txBox="1">
            <a:spLocks/>
          </p:cNvSpPr>
          <p:nvPr/>
        </p:nvSpPr>
        <p:spPr>
          <a:xfrm>
            <a:off x="107504" y="2132856"/>
            <a:ext cx="8693248" cy="936104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dirty="0"/>
              <a:t>ii) Susan is 8 years older than Bob.  Last year, Susan was twice as old as Bob. Write an equation to find Susan’s age last year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97E598D-56AF-4A30-A7C3-2B226347EBCB}"/>
              </a:ext>
            </a:extLst>
          </p:cNvPr>
          <p:cNvSpPr txBox="1">
            <a:spLocks/>
          </p:cNvSpPr>
          <p:nvPr/>
        </p:nvSpPr>
        <p:spPr>
          <a:xfrm>
            <a:off x="107504" y="4437112"/>
            <a:ext cx="8693248" cy="93610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dirty="0"/>
              <a:t>iii) Find two consecutive numbers where the sum of three times the first and five times the second is 93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79929CD-71A8-462E-B8E9-E006D0934CAF}"/>
              </a:ext>
            </a:extLst>
          </p:cNvPr>
          <p:cNvSpPr txBox="1"/>
          <p:nvPr/>
        </p:nvSpPr>
        <p:spPr>
          <a:xfrm>
            <a:off x="268605" y="980728"/>
            <a:ext cx="1927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Dave’s age is “x”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44B27B5-474C-414C-A928-AD3DB1508E5B}"/>
              </a:ext>
            </a:extLst>
          </p:cNvPr>
          <p:cNvSpPr txBox="1"/>
          <p:nvPr/>
        </p:nvSpPr>
        <p:spPr>
          <a:xfrm>
            <a:off x="268605" y="1475492"/>
            <a:ext cx="21194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Larry’s age is “2x”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E64D1330-8FF7-47E7-9E9C-D461DE4636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0046316"/>
              </p:ext>
            </p:extLst>
          </p:nvPr>
        </p:nvGraphicFramePr>
        <p:xfrm>
          <a:off x="3508375" y="1141413"/>
          <a:ext cx="1890713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4" imgW="838080" imgH="253800" progId="Equation.DSMT4">
                  <p:embed/>
                </p:oleObj>
              </mc:Choice>
              <mc:Fallback>
                <p:oleObj name="Equation" r:id="rId4" imgW="838080" imgH="2538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E64D1330-8FF7-47E7-9E9C-D461DE4636C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508375" y="1141413"/>
                        <a:ext cx="1890713" cy="573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47823F8C-86CC-4EE5-BA28-DD5DF5267924}"/>
              </a:ext>
            </a:extLst>
          </p:cNvPr>
          <p:cNvSpPr txBox="1"/>
          <p:nvPr/>
        </p:nvSpPr>
        <p:spPr>
          <a:xfrm>
            <a:off x="269781" y="2987660"/>
            <a:ext cx="17908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Bob’s age is “x”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406CF50-687F-4C30-80B5-72EA7C70FEA4}"/>
              </a:ext>
            </a:extLst>
          </p:cNvPr>
          <p:cNvSpPr txBox="1"/>
          <p:nvPr/>
        </p:nvSpPr>
        <p:spPr>
          <a:xfrm>
            <a:off x="292269" y="3482424"/>
            <a:ext cx="24400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Susan’s age is “x + 8”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B3E9E29-EBF2-44DA-B98C-F73365DBC33A}"/>
              </a:ext>
            </a:extLst>
          </p:cNvPr>
          <p:cNvSpPr txBox="1"/>
          <p:nvPr/>
        </p:nvSpPr>
        <p:spPr>
          <a:xfrm>
            <a:off x="2987824" y="2987660"/>
            <a:ext cx="3299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Bob’s age last  year is “x – 1 ”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948421D-F94D-4B6A-8E20-2938A2C60818}"/>
              </a:ext>
            </a:extLst>
          </p:cNvPr>
          <p:cNvSpPr txBox="1"/>
          <p:nvPr/>
        </p:nvSpPr>
        <p:spPr>
          <a:xfrm>
            <a:off x="2892361" y="3469650"/>
            <a:ext cx="6130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So now we have two ways to write Susan’s age last year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089CC5FD-DB22-4948-915E-F780687BA5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6444785"/>
              </p:ext>
            </p:extLst>
          </p:nvPr>
        </p:nvGraphicFramePr>
        <p:xfrm>
          <a:off x="755650" y="3921125"/>
          <a:ext cx="114617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6" imgW="507960" imgH="177480" progId="Equation.DSMT4">
                  <p:embed/>
                </p:oleObj>
              </mc:Choice>
              <mc:Fallback>
                <p:oleObj name="Equation" r:id="rId6" imgW="507960" imgH="177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089CC5FD-DB22-4948-915E-F780687BA5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55650" y="3921125"/>
                        <a:ext cx="1146175" cy="400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26D98784-EFE7-453D-A642-C35118AA89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5124701"/>
              </p:ext>
            </p:extLst>
          </p:nvPr>
        </p:nvGraphicFramePr>
        <p:xfrm>
          <a:off x="2210973" y="3870293"/>
          <a:ext cx="1862137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8" imgW="825480" imgH="253800" progId="Equation.DSMT4">
                  <p:embed/>
                </p:oleObj>
              </mc:Choice>
              <mc:Fallback>
                <p:oleObj name="Equation" r:id="rId8" imgW="825480" imgH="2538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26D98784-EFE7-453D-A642-C35118AA893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210973" y="3870293"/>
                        <a:ext cx="1862137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DBB38EE6-3188-46EE-87D2-496C9A6DAB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3246901"/>
              </p:ext>
            </p:extLst>
          </p:nvPr>
        </p:nvGraphicFramePr>
        <p:xfrm>
          <a:off x="4791075" y="3860800"/>
          <a:ext cx="2176463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10" imgW="965160" imgH="253800" progId="Equation.DSMT4">
                  <p:embed/>
                </p:oleObj>
              </mc:Choice>
              <mc:Fallback>
                <p:oleObj name="Equation" r:id="rId10" imgW="965160" imgH="2538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DBB38EE6-3188-46EE-87D2-496C9A6DAB5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791075" y="3860800"/>
                        <a:ext cx="2176463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48EB4B8A-F9C3-47C1-92ED-8B0386F19A05}"/>
              </a:ext>
            </a:extLst>
          </p:cNvPr>
          <p:cNvSpPr txBox="1"/>
          <p:nvPr/>
        </p:nvSpPr>
        <p:spPr>
          <a:xfrm>
            <a:off x="107504" y="5291916"/>
            <a:ext cx="32415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1</a:t>
            </a:r>
            <a:r>
              <a:rPr lang="en-CA" baseline="30000" dirty="0">
                <a:solidFill>
                  <a:srgbClr val="FF0000"/>
                </a:solidFill>
              </a:rPr>
              <a:t>st</a:t>
            </a:r>
            <a:r>
              <a:rPr lang="en-CA" dirty="0">
                <a:solidFill>
                  <a:srgbClr val="FF0000"/>
                </a:solidFill>
              </a:rPr>
              <a:t> consecutive number is “x”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948A39A-EB22-4184-BC14-961F3BD8C951}"/>
              </a:ext>
            </a:extLst>
          </p:cNvPr>
          <p:cNvSpPr txBox="1"/>
          <p:nvPr/>
        </p:nvSpPr>
        <p:spPr>
          <a:xfrm>
            <a:off x="106271" y="5877272"/>
            <a:ext cx="3626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2</a:t>
            </a:r>
            <a:r>
              <a:rPr lang="en-CA" baseline="30000" dirty="0">
                <a:solidFill>
                  <a:srgbClr val="FF0000"/>
                </a:solidFill>
              </a:rPr>
              <a:t>nd</a:t>
            </a:r>
            <a:r>
              <a:rPr lang="en-CA" dirty="0">
                <a:solidFill>
                  <a:srgbClr val="FF0000"/>
                </a:solidFill>
              </a:rPr>
              <a:t>  consecutive number is “x+1”</a:t>
            </a:r>
          </a:p>
        </p:txBody>
      </p:sp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F07BC987-DA77-4B80-AFEF-CB5C3580E9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4004326"/>
              </p:ext>
            </p:extLst>
          </p:nvPr>
        </p:nvGraphicFramePr>
        <p:xfrm>
          <a:off x="4427984" y="5505450"/>
          <a:ext cx="687387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12" imgW="304560" imgH="177480" progId="Equation.DSMT4">
                  <p:embed/>
                </p:oleObj>
              </mc:Choice>
              <mc:Fallback>
                <p:oleObj name="Equation" r:id="rId12" imgW="304560" imgH="177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F07BC987-DA77-4B80-AFEF-CB5C3580E9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427984" y="5505450"/>
                        <a:ext cx="687387" cy="400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039FBD63-CCAF-4386-A40E-579CD1DE21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9163049"/>
              </p:ext>
            </p:extLst>
          </p:nvPr>
        </p:nvGraphicFramePr>
        <p:xfrm>
          <a:off x="5115371" y="5430837"/>
          <a:ext cx="1833563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14" imgW="812520" imgH="253800" progId="Equation.DSMT4">
                  <p:embed/>
                </p:oleObj>
              </mc:Choice>
              <mc:Fallback>
                <p:oleObj name="Equation" r:id="rId14" imgW="812520" imgH="25380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039FBD63-CCAF-4386-A40E-579CD1DE21E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115371" y="5430837"/>
                        <a:ext cx="1833563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72872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  <p:bldP spid="12" grpId="0"/>
      <p:bldP spid="13" grpId="0"/>
      <p:bldP spid="1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D76515-767D-4012-BC55-BB827C2DFCF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16632"/>
            <a:ext cx="8939336" cy="1900808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Sandy, Amy, and Susan all bought the same jacket.  Sandy bought it on sale at 20% off, Amy bought it at half price, and Susan bought it at full price.  Altogether they all paid $675.  How much did each person pay?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B6470C-E25A-44C0-931D-71C904FA164C}"/>
              </a:ext>
            </a:extLst>
          </p:cNvPr>
          <p:cNvSpPr txBox="1"/>
          <p:nvPr/>
        </p:nvSpPr>
        <p:spPr>
          <a:xfrm>
            <a:off x="179512" y="1832774"/>
            <a:ext cx="7183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Since Susan paid full price, let “x” be the amount that Susan paid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9E7A30-01F5-4436-8CDE-56FACDD1A023}"/>
              </a:ext>
            </a:extLst>
          </p:cNvPr>
          <p:cNvSpPr txBox="1"/>
          <p:nvPr/>
        </p:nvSpPr>
        <p:spPr>
          <a:xfrm>
            <a:off x="179512" y="2267580"/>
            <a:ext cx="767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Sandy bought the jacket at 20%off ,meaning she paid 80% of the value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E5FA458-749E-4B45-87BC-215911E5A910}"/>
              </a:ext>
            </a:extLst>
          </p:cNvPr>
          <p:cNvSpPr txBox="1"/>
          <p:nvPr/>
        </p:nvSpPr>
        <p:spPr>
          <a:xfrm>
            <a:off x="179512" y="2702386"/>
            <a:ext cx="1895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Sandy paid 0.8x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7D7C44-5851-4989-B2D5-A2C69BC2F40D}"/>
              </a:ext>
            </a:extLst>
          </p:cNvPr>
          <p:cNvSpPr txBox="1"/>
          <p:nvPr/>
        </p:nvSpPr>
        <p:spPr>
          <a:xfrm>
            <a:off x="179512" y="3203684"/>
            <a:ext cx="42322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Amy paid half price, so Amy paid 0.5x</a:t>
            </a: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BE2BFA0B-0373-4D81-8660-E052554D89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3348620"/>
              </p:ext>
            </p:extLst>
          </p:nvPr>
        </p:nvGraphicFramePr>
        <p:xfrm>
          <a:off x="395536" y="3733582"/>
          <a:ext cx="3465513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4" imgW="1536480" imgH="253800" progId="Equation.DSMT4">
                  <p:embed/>
                </p:oleObj>
              </mc:Choice>
              <mc:Fallback>
                <p:oleObj name="Equation" r:id="rId4" imgW="1536480" imgH="253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BE2BFA0B-0373-4D81-8660-E052554D893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95536" y="3733582"/>
                        <a:ext cx="3465513" cy="573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5C07F2E3-8D68-4104-9823-A58228851D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9968326"/>
              </p:ext>
            </p:extLst>
          </p:nvPr>
        </p:nvGraphicFramePr>
        <p:xfrm>
          <a:off x="2339752" y="4325094"/>
          <a:ext cx="154622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6" imgW="685800" imgH="177480" progId="Equation.DSMT4">
                  <p:embed/>
                </p:oleObj>
              </mc:Choice>
              <mc:Fallback>
                <p:oleObj name="Equation" r:id="rId6" imgW="68580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5C07F2E3-8D68-4104-9823-A58228851D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339752" y="4325094"/>
                        <a:ext cx="1546225" cy="400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13322A1F-3C94-4BDF-A59D-07E47FF8E3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5872590"/>
              </p:ext>
            </p:extLst>
          </p:nvPr>
        </p:nvGraphicFramePr>
        <p:xfrm>
          <a:off x="2749178" y="4797152"/>
          <a:ext cx="117475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8" imgW="520560" imgH="393480" progId="Equation.DSMT4">
                  <p:embed/>
                </p:oleObj>
              </mc:Choice>
              <mc:Fallback>
                <p:oleObj name="Equation" r:id="rId8" imgW="520560" imgH="393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13322A1F-3C94-4BDF-A59D-07E47FF8E3B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749178" y="4797152"/>
                        <a:ext cx="1174750" cy="885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DDA41AA0-0E32-484C-8BE7-F062DE9566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7472667"/>
              </p:ext>
            </p:extLst>
          </p:nvPr>
        </p:nvGraphicFramePr>
        <p:xfrm>
          <a:off x="2752069" y="5805264"/>
          <a:ext cx="15748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10" imgW="698400" imgH="177480" progId="Equation.DSMT4">
                  <p:embed/>
                </p:oleObj>
              </mc:Choice>
              <mc:Fallback>
                <p:oleObj name="Equation" r:id="rId10" imgW="69840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DDA41AA0-0E32-484C-8BE7-F062DE95663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752069" y="5805264"/>
                        <a:ext cx="1574800" cy="400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48D38B9E-E756-42C9-8509-A8754F0D02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3375872"/>
              </p:ext>
            </p:extLst>
          </p:nvPr>
        </p:nvGraphicFramePr>
        <p:xfrm>
          <a:off x="404477" y="6351046"/>
          <a:ext cx="214947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12" imgW="952200" imgH="177480" progId="Equation.DSMT4">
                  <p:embed/>
                </p:oleObj>
              </mc:Choice>
              <mc:Fallback>
                <p:oleObj name="Equation" r:id="rId12" imgW="952200" imgH="177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48D38B9E-E756-42C9-8509-A8754F0D02F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04477" y="6351046"/>
                        <a:ext cx="2149475" cy="400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EAC558E2-EFCD-4AC2-BCF1-3835DBB9D9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5543555"/>
              </p:ext>
            </p:extLst>
          </p:nvPr>
        </p:nvGraphicFramePr>
        <p:xfrm>
          <a:off x="3203848" y="6338893"/>
          <a:ext cx="214947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14" imgW="952200" imgH="177480" progId="Equation.DSMT4">
                  <p:embed/>
                </p:oleObj>
              </mc:Choice>
              <mc:Fallback>
                <p:oleObj name="Equation" r:id="rId14" imgW="952200" imgH="177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EAC558E2-EFCD-4AC2-BCF1-3835DBB9D9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203848" y="6338893"/>
                        <a:ext cx="2149475" cy="400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6925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60F40C-B4B3-4263-85D5-A543136D45C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116632"/>
            <a:ext cx="8640960" cy="1368152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Practice: The length of a rectangle is 2cm more than 3 times the width.  The perimeter is 150cm.  What is the length and width of the rectangle?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B684575-3715-4D10-A5BA-3773372B4060}"/>
              </a:ext>
            </a:extLst>
          </p:cNvPr>
          <p:cNvSpPr txBox="1">
            <a:spLocks/>
          </p:cNvSpPr>
          <p:nvPr/>
        </p:nvSpPr>
        <p:spPr>
          <a:xfrm>
            <a:off x="179512" y="1772816"/>
            <a:ext cx="8784976" cy="136815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/>
              <a:t>Ex: Tom has equal number of nickels, dimes, and quarters.  The total value is $2.00.  How many of each kind of coin does he have?</a:t>
            </a:r>
          </a:p>
          <a:p>
            <a:endParaRPr lang="en-CA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0103499-8E09-4119-A73D-80269166EAB9}"/>
              </a:ext>
            </a:extLst>
          </p:cNvPr>
          <p:cNvSpPr txBox="1">
            <a:spLocks/>
          </p:cNvSpPr>
          <p:nvPr/>
        </p:nvSpPr>
        <p:spPr>
          <a:xfrm>
            <a:off x="179512" y="3153260"/>
            <a:ext cx="8435280" cy="154076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/>
              <a:t>The sum of three numbers is 33.  The second number is 7 less than the first, and the third number is three times the second. What are the numbers?</a:t>
            </a:r>
            <a:endParaRPr lang="en-CA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1AFB0EE-B7F2-43C9-A26C-CD12B08AE388}"/>
              </a:ext>
            </a:extLst>
          </p:cNvPr>
          <p:cNvSpPr txBox="1">
            <a:spLocks/>
          </p:cNvSpPr>
          <p:nvPr/>
        </p:nvSpPr>
        <p:spPr>
          <a:xfrm>
            <a:off x="146094" y="4666101"/>
            <a:ext cx="8640960" cy="125273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/>
              <a:t>Bob is twice as old as his brother Dave.  In 7 years from now, Bob will be only one and one-half times as old as Dave.  How old are they each now?</a:t>
            </a:r>
          </a:p>
          <a:p>
            <a:pPr marL="0" indent="0">
              <a:buFont typeface="Wingdings"/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94500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60F40C-B4B3-4263-85D5-A543136D45C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116632"/>
            <a:ext cx="8640960" cy="1368152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Practice: The length of a rectangle is 2cm more than 3 times the width.  The perimeter is 150cm.  What is the length and width of the rectangle? </a:t>
            </a:r>
          </a:p>
        </p:txBody>
      </p:sp>
    </p:spTree>
    <p:extLst>
      <p:ext uri="{BB962C8B-B14F-4D97-AF65-F5344CB8AC3E}">
        <p14:creationId xmlns:p14="http://schemas.microsoft.com/office/powerpoint/2010/main" val="261134587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OUTPUT_FILE_NAME" val="m8hc34"/>
  <p:tag name="ISPRING_RESOURCE_PATHS_HASH" val="6cefca26cfd723173d4fc5f1a1f41ba8a745a"/>
  <p:tag name="ISPRING_ULTRA_SCORM_COURSE_ID" val="DBCCE013-E4CB-42E6-B66A-16C3CDD54D33"/>
  <p:tag name="ISPRING_SCORM_RATE_SLIDES" val="1"/>
  <p:tag name="ISPRING_SCORM_PASSING_SCORE" val="100.0000000000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RESOURCE_PATHS_HASH_PRESENTER" val="978ed6f58f4dde72b85b4475f8b589ebbbd7d"/>
  <p:tag name="ISPRING_PLAYERS_CUSTOMIZATION_2" val="UEsDBBQAAgAIALOoWVFcrbH4oQMAAO8MAAAYAAAAbm9uZS9jb21tb25fbWVzc2FnZXMubG5nrVddc5s6EH3vTP+Dhpm+3aa9b/fBIYNBydUYIwo4TvqiUUBxNAXkInDq++vvSjiu3TaDP/LCGMnaPbvn7K4YXf2oSrQSjZaqvnT+vvjsIFHnqpD14tKZZdcf/3GQbnld8FLV4tKplYOu3PfvRiWvFx1fCPj9/h1Co0poDa/aNW8/35EsLp14zDzfx2lKxiFm3iwglEVekngZoRELvTEOHdfrCqlQzZuGtwBm9GljYdhgHHr3OGGpj8GoMU0zls7imCYZDhw3exJIy6orrV0kNapVi3S3XKqmFQWSNWrhLzzPwYN8kKVs16hShTgCQjohEQP3Nr7NMglJds+mNMCOi2v+UAKMvBGiRo3ghWjO8RHRZOqFG+OB1OdbvyUB/gMrt7IQp7Ey9zIMIJNJD9xPMCwEbE6yfx3XB5Am98+yfUIyXTagNyRWvOx6kjaKHHI39vwJyyjz4piNZ1n2E/eY59+GTvs0yhIastiLcMgifJc5rnkedy5O8K3jmufguVmS4Ai0GUKuGUmtUH06jUNshXqvOvTEVwK1Cq2keLayFHUrG+C2BCLMRq5goe4GqQ3o1IO0JzjNEuIbSh03VU2z/qtXe9c+qQbcaVT08imsT8OD2V82QoPrng1lKgTqplAVl/XFkGuIEcox9tJ0TpPAiL8FPXK05Fo/q6bYi2/X0ZBhEvkUUuhnO8ZNdW8NA0YJ3atpRN4OGwOUns3MhpE5iQI6Z5kVgiGj6nQLCa+WpWiFRStNKDy3WXkQjwqYKQVf9VkD75amwQRNoUa8G8zG9A40AKKjx5ygE8elk2NO3OMUAsLp0JnIuyU3ffmDOl+k8yLNnBsllOtNpzTMraTqNKwYNkFANnp9cZybFH+ZgWKIF75SAb3Vlza9kCvocUC2aAYdQVH6OCDRDfsyI1/ZtUdC24F+pZmv7UjgxYrXuQBic95pgdawV8jC7hmJWf/fO/kf4u2mID9sajkK8N2HY/Hslf8r6uNtK6plO+TaJGwD/xQUppxehXBI6Kf5307sN2FmZ8afzc/eXeIYjgZBnJmpw9l6UyRWKQd3SSuU09vjzszaa2MZyUK47kRgcLG9y5WyknCTOMDmbIpNRlNoNn3z2YtkrrqysMIq5TfbgGAwdZX4fRo+NqqyqyXXL4ntG+DVOSj64JLeaXzEVNxq42B+dqRxOkvpbGwxp4xeX8NEenwcOpERiP1NLiS8L7ZKVbD0C9Ltm7afJqNPO18q/wNQSwMEFAACAAgAs6hZURUeYBujAAAAfwEAACkAAABub25l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s6hZUR9UimowAwAAxw4AACIAAABub25lL2ZsYXNoX3B1Ymxpc2hpbmdfc2V0dGluZ3MueG1s5ZfdT9swEMDf+1dYmXhcA9omTSgtYv2Qqo2CSGHwhNzYbU44duaPduWv3zluS9nKFr4ktj1UTey7353vzuc4OfheCDLj2oCSrWivuRsRLjPFQE5b0dmo//ZjRIylklGhJG9FUkXkoN1ISjcWYPKUW4uihiBGmv3StqLc2nI/jufzeRNMqf2sEs4i3zQzVcSl5oZLy3VcCrrAP7souYmWhBoA/BVKLtXajQYhSSAdKeYEJ8Ba0RCd7Qtq8igOEmOaXU+1cpJ1lFCa6Om4Fb3p9Lp73XcrmUDpQsGlD4dp46AftvuUMfAOUJHCDSc5h2mOnmKw5sBs7p9iL53EvzIqclgz9YyOwsVLu4TjhHI640tjOEKtpVmO+ta0J1QYnsSbQysx8CGkmYUZenarHvydOCFSV5ZK27bVDhE/Da4o8T2YZKI2jC3fyVgJjG3lFJZJMeZsSAseop1eg+yj0F5EJrQAsWhFxyWXJKUSkwuWCsjWusaNjQVbJbW/lD7UQAU5k4DVx8lRGt1aD4vKcqoN3/RqNWN8ZLP2V+UEIwvliIBrTqwiGF1X4FPOyWYKyESrohrFErHECECLM+Bzzg6qUC2B9xm6RBOFQ00sxVJwGyx8c3BDxnyiNHI5nWHh4jiYwG8+CFxSY26hdOXjTvpl0O1dDYbd3sWOXyBlMyqzB8KxnHhR2hfh0wWRyq70MBwZdYZXSWHAqrk6a2s+Pg3risY8P1M27vANFE7Q58SvA7KBfsGUv4yVhyT+jx7UNpvTWbXR/eat0LjFAVMSmDiRYUsCueyANYAZlURJsSA0w6ZsfNuYgXIGR0KDCGjzeA+DPpZp9TaFGTZJpRnXv0eyhcRGmfWVLnwyGfHnXyvqdkYYs1Hv9LAzGpwPRpdXo97FKJxGa/V4a/dMYt/Ut/d4f2i8xhZ/cto7rxP5IQahVoZ6aS3ccR2p4891pE7DmXSycR7VcgF7zDTsGewyAgrAInhFFfOUr4JQbc9cMX/NhvkHVv/6Pglrrz/tHQ0+HX/p/u+74KlxCG+rO1N8516TxFsvQH6mAAkFXqv8obi+NbU/vN9N4u1TjQbS7l4+240fUEsDBBQAAgAIALOoWVFxV5SdFQEAANECAAAcAAAAbm9uZS9mbGFzaF9za2luX3NldHRpbmdzLnhtbI2S0U6DMBSG730KgveQTY2asCZu6I3RLNle4AAH0gx6SHsg4e2thQ1UiOtV+///19OeNjInqbwWtZGkNv7KFzeeF6VUkj4gs1SF+VbOmiezjZ80zKSClBSj4kCRrqD0xe2bG1Hokv9RZGtey+SQ4ljmYf20ja9Chhr328d497wE1FBgkEB6KjQ1KrP53Wu8iu8m+WE6bUhkfnYHGqYDg2bBusEoHNe9b6DFFyUrYNtnazCaITnn9ExJVO81GtsuZ4ocSmOJP/p4hH0J3WUzcwZmnCXkKCsU6znEOT2moJWFU49djSLXaIv8EvskKkhKfMcuIdDZ5yUy3H3R7ml7x6bCD8pQ1JqqmqNwIrmHGZ/Bzu1XFl9QSwMEFAACAAgAs6hZUdebcJYrAwAAbw4AACEAAABub25lL2h0bWxfcHVibGlzaGluZ19zZXR0aW5ncy54bWzdV01PGzEQvedXWFtxbLaolwolQTQfalRIEBsonJCzdrIjvPbWH0nDr+94nYRAA10oEaiHKNnxzJvxm/FztnH4KxdkxrUBJZvRfv1TRLhMFQM5bUbno97HLxExlkpGhZK8GUkVkcNWrVG4sQCTJdxadDUEYaQ5KGwzyqwtDuJ4Pp/XwRTaryrhLOKbeqryuNDccGm5jgtBF/hlFwU30RKhAgB+ciWXYa1ajZBGQDpRzAlOgDWjARb7zeYiioPDmKY3U62cZG0llCZ6Om5GH9rdzn7n88ongHQg59KzYVpo9GZ7QBkDn5+KBG45yThMMywUuZoDs5n/FXvvRvwnRokctkw9Rlvh3qVdguOCcjrly2RoodbSNMN4a1oTKgxvxJumlRt4BmlqYYaV3YWHeidOiMQVhdK2ZbVDiAfGFUr8CExjojaSLZ/JWAmktiwKpyQfczagOc7EaU9GZEJzEItmNCy4JAmV2FGwVEC6jjBubCzYspO9pfeRBirIuQQcOU5OkuguZ9hKmlFt+GYtqxXj+UxbP5QTjCyUIwJuOLGKIKcux18ZJ5vEk4lWeWkV1FhiBGDGGfA5Z4clQUvAxxJdYYrcYSTOXyG4DRl+OrglYz5RGnE5neG0oh1MwK8/C7igxtyB0lWNe8lxv9O97g863cs9v0HKZlSmzwTHIeJ5YXeCTxdEKruKQzpS6gwvm8KAlWtV9lZ/eRvWc4x9fqVu3MM3kDtBXxN+TcgG9A5bvpssz2n8XyuonDajs/Kg+8NbQuMRB2xJwMSFFNUK5FL3KgCmVBIlxYLQFKXYeNmYgXIGLUEgArR5eYUhHse0fJrCDEVSacb105BsIVEo057SuW8mI/7Sa0ad9gg5G3XPjtqj/kV/dHU96l6Owh20Do+3qmcj9lK+Xdn9VfFQ2Mdvp+ynZ92LKoQPcO+VGtNNKsENq3gNv1fxOgtX0enGNVSpBJSWaTgqKC4CcsDev6NB2foXAJ6clDBbrzwo7+B4/Pe73tprs00WSMJz8EG71ofKBCTdk/7X4XFnp0xANSredhT+lYnwtHoliu+9tjTire83NbTff0ls1X4DUEsDBBQAAgAIALOoWVGOc/b6agAAAOUAAAAaAAAAbm9uZS9odG1sX3NraW5fc2V0dGluZ3MuanOr5lIAAqUcJQUrhWowG8xPKi0pyc/TS87PK0nNK9HLyy/KTQSrUVJ2AwMlHZyK88tSiwgoTUtMTkUx1NTIwskFp0qEiSZO5i7OlsjqChLTU/WSEpOz04vyS/NSIMqcXV0MXYyVwKpquWoBUEsDBBQAAgAIALOoWVG8fTX3SgAAAEkAAAAXAAAAbm9uZS9sb2NhbF9zZXR0aW5ncy54bWyzsa/IzVEoSy0qzszPs1Uy1DNQUkjNS85PycxLt1UKDXHTtVBSKC5JzEtJzMnPS7VVystXUrC347LJyU9OzAlOLSkBKizWt+MCAFBLAwQUAAIACAC2qFlRnF4yCBQGAAA3FwAAJgAAAHVuaXZlcnNhbC1uby12aWRlby9jb21tb25fbWVzc2FnZXMubG5nrVjbbuM2EH0vsP9AGAjQAtvsboFdFEXiBS0xsRBZ9Ep0vGlRCIxE20Qk0dXFifvUr+mH9Us6pGTH3gskJXmwYVGeM0PynJkhzz4+pAnaiLyQKjsfvDt9O0Aii1Qss+X5YMYufv51gIqSZzFPVCbOB5kaoI/DVz+cJTxbVnwp4PerHxA6S0VRwGMx1E+Pz0jG54PpKMSWRYLAGbkkxDPboaGHfR8zh3qhi0fEHQxxFUuFMp7nvIRgzt40CO2AUxffED8MLAKgGpqyMJhNp9RnxB4M2UqgQqZVYnCRLFCmSlRU67XKSxEjmaES/sKjCDzIW5nIcotSFYseIQRXjheCezO/ZthxHXYTTqhNBkOS8dsEwohyITKUCx6L/Dk+POpPsNuA27J4IfSpTwLiMVjM6ZgyOhhOc1GIrAS49UqVqg+e69gQZ0gvQovOPDYYBomMBTr5NCOB2XdvNhkR/wSpBTphlMF0dq+Ckx6OrsHPN+h0Dc6eRqc5hgWYYP+qXhPLJzBgh3OHjQdDC1ZXk+Zeliskg3UOQkFiw5OqZlcjpTZ3I2xdhYyGeDoNRzPGHuMe8eiuzdqikyn2bkKXXtJw5FxCWCpd82yLXLVUP/7y4cPDu/cffuoFEwCf3GMgZJDev+0A5DGfuiGgETf0yGfYbf3dz47OmOt4wOfmRz9roO418BW+W+1mvg8kbxjqBCZf6LVwickXN6pCK74RqFRoI8W9yQ4gApmDxAyH4UWkYCCrWhVm0wkGEoGumO9YmqAgBJXn29d10qnKlcrBXYHiWsWx8alZpd+va/3V3FI6UUH6ilXKZXba7nruuRTbhmQTYDe+hMVl+0kB0hG8ofRGy+Y1uLjPEsVjtICUgiQNEF+vExk1KbTh/TTh29YofDx3vEsgO3UDSF/2bkQnxRjZOdeT7Yni44D4AJDzQuRPsA0N1405wknSD2HsXI5d+DAdwlguVwl8yr5xTAkwYSpaM0WTjnEQzKlv60XT2ZijNS+Ke5XHRyw93M82YMezKAjBYgfgulTugYEfElqBPBdR2Q4GUWLD70ZXMFUgYMhMMtCSSquiBNmk60SUwkQr9VR4ZCh1KxYK9JUIvqm5D96N2Fpp7uKZZ43DEdunUJdXWbTqaAfi/KY+DtVQAU0OOd8aU4MWjuhnyC6QDGkfC3oFOfCqj8UNCWCRSdBm4+Fr57Iuk5D3dklpl/QirnNMsm1aIc2mjVRVASN6SSA1mR0pTvu5CQjUdY852P1Obq1Rd33YUm6giQECirzVEaR7i9haVJ9mzu/hBXZcU6m/pB7fmp6PxxueRQLIFnG9p1t4F8vYvNO0N/7/quTfiJdNqj9pqoRnk88nfeM5KizfUQQvS5GuyzbXesGa8J8ShZb4d0PoMvWn+d+35C+yMwdN/LP35+iw0GePWoN45kp1362XjqTp/Ak0LLo4Qo+RdLcaa7cjh+qK2H7ueLRzvIujY4aTLVR3a482AJ5CT8UIxrDGJvIAWp0UqlB3W3P2OAzfnDq628/JKHAYVJ25uC1k2erZ6LlzfTVyfnphPehZj4oNc5gLIXsAuNwfqROZQvxxB8zZhOxWoC4RRzOZqyqJjfwTeWfKBKxtlYqvu+FFrlIzmvBiR/+6TH18ThT15Pza6bRHP7VXcOf9ORDw03cpINiHNsbCnqV7H0urPeloBPLRS+GyYNc6gY5SXkYrKMcLVWVxR6D6CGaTCwxgzZwDwfP2LqwB+CKMehQ1o7/1AtEdHSRRsgf7w1OlKP7sDaKnsceoLy9K8VC2A81GhkVBSC8uoJNbLNosGB4dh2weulg1R+WdXceTM3OA/S9yJOV1UUxVCkOn7X6Zvq4zZMGMYWs8Af0FRm6qyqHp7IOwo5tFZz4c6RrlWgAEDQSTZSIQeeBab31Q9cUPZGZzSBsMJzy/g7TOlEp6xWY2UMup7DenxzuQqkxk1ivy5xVVPWHmTENs2+ZCCFYSzvt3dQ8Rw4Ezam6GErXsDGaNsQdV4ws8EcuyL6BPyP7CR19qmAsEV3F9Uf3fP/+22deXhE1OhrRXPz8mvc3XdXv/VJgr7rM3Bzfe/wNQSwMEFAACAAgAtqhZURUeYBujAAAAfwEAADcAAAB1bml2ZXJzYWwtbm8tdmlkZW8vcGxheWJhY2tfYW5kX25hdmlnYXRpb25fc2V0dGluZ3MueG1sdZBBCoMwEEX3nsIbCF2HQNelRagXGHGUQJIJmVHw9k1EbWnTZd77P8OMYhQxfmJd1bWCWegpEEVLnFE173e2DAtevXEghnzCgrznSiY3LFFoIzJ62ZQewXLK//BjeGthPT/iI14w5UJnHOpLqbCZXPKwmGlj3RpQjxHTgC+Yc+iht3jDtSeIw+MM7Bv/1bmbNpsd3mlAHSK5IKr5QFW613H0F1BLAwQUAAIACAC2qFlRSzOGii8FAABoHQAAMAAAAHVuaXZlcnNhbC1uby12aWRlby9mbGFzaF9wdWJsaXNoaW5nX3NldHRpbmdzLnhtbOVZ23LbNhB991dg2MljLDuxm8QjyaNI1FgT3SrSSTydjgciVyJqEGABUI7y1K/ph/VLuhAtWvIVSiJPmjx4ZIJ7zi72hiVZPf6UcjIDpZkUNW9/d88jICIZMzGteadh+/lrj2hDRUy5FFDzhPTIcX2nmuVjznQSgDEoqgnSCH2UmZqXGJMdVSqXl5e7TGfK3pU8N8ivdyOZVjIFGoQBVck4neOPmWegvSsGBwL8S6W4gtV3dgipFkw9GeccCIvRcsHspihvc6oTr1KIjWl0MVUyF3FTcqmImo5r3i9Nv7XfermUKahaLAVhfaLruGiXzRGNY2atoDxgn4EkwKYJmru/d+CRSxabpOa93HtheVC+cptnwV5snlqepkQvCHOlIAVDY2pocVloVDABheEAXTcqByRdW1uRNPDJlAvFUjwXNGVRiHeI9VXNa4XnI7/tj/x+0z8/HXULU50RYSfs+k6YoNtp+ef9QegH5ydhr7sxKPQ/hhuANrXMmX448gO/H/qj87edwYYId6OuMX6v0eluiPngvw064aaa+o3eppDhyaDvhjk5G/qjbqf/7jwcDLphZ3iNWuTwSrZWK+uJX8UCkblaTW+T5OlYUMax2dzIcQ0G2xWnagqhbDOsxgnlGjzyZwbT33LKmZnbCsWudgGQNXQGkRnZ6qt5tqK8a7qCEA3Dkixr+/BNWdqvXq9tvVJov97WnVZWy2Y3TKSRT2z9/t5haf6bg4fNv8fQKjWGRgk2MbPsQasrSylmkTQybIYdEm5sc5JzHuRZJpW5bmOri6UR99BUJ1KsRd5ek7HkcekxSMcQ92kKK60/uGCijZL7HplgjnL05SADQQIq8LhhBv0blQQ6H2vDzOKYaV9JNxSjnCAfnodAesEtf0cJVXotKcvQ2hYf1X/vSwP6j8LdxdK9ogFnqMWWhpO8L2LSUvQSj0cX8SEIF7ETzBxusweUkxGK6g0kSYNzJ+EU68hF8AOMNTPgJCpzHpO5zAlnF+hnSTDj8xT/S4CsHstkomS6WMXRwRC9CMuMwSXExy6KzlBFmiMS55SMgyk0/JWzz2QME6mQF+gMw4brTBf8uxsRZ1Tra1K6tPFZcbh1+i3/4zO7QRrPKA4Km5FjeUOama3w0zkR0ixx6I6I5pgVNigxixf3XPa2++VhKDsMxvkbRWONX7M05/Rb0pcOWaHeYsi3o2WTwD9qgbPahM4WhW6Ld0GNJc4wJAUn3ojwdGAiB1fCiAoiBZ8TGuGAom3bmDGZa1wpGkRBrb/cwgKPabq4muJJhhpVDMqJcm//xcuDw19fvX5ztFv59+9/nj8IuhrdhpxadcXs1nxw4HdG3ni4eAR3zxDvhroxyj8Cunegd8ZtauYDw70z8o4R3xl7c9B3Bt4a9x9BPjD038K2pUpt14lvxfPu5z8HeMca3WiGnfed8OwOgkUp3B7YqhU7TN49Wy5m7O91tAz8xqh5QjBcp90wOHJpD32JndhECTaYiX0J4oIZnIYYU9+J3obOaRYd+e+dCDGITp3UTW1/4LThdy5So2J2HK7MjU4m4CwwLc42nAY4S3F4jZ+ss39Nn3Wqy2/corfWuv4f7eerH22L/rWl9gNURcnWUvfnOCC2GaAf2O3f9zufH/nFzGj5ctZFuEfVBSgSSsmd5IfLV5CkIybSBREAkBQfst0cGMOTtqv1xA/8XuftoNv6CY6G79SDxVX52WHtO0P5/nv9w5y9kzLBUnSrfTAvv+bVDw/2qpW7b+3sINv619H6zn9QSwMEFAACAAgAtqhZUQ57xyBlAwAAlwwAACoAAAB1bml2ZXJzYWwtbm8tdmlkZW8vZmxhc2hfc2tpbl9zZXR0aW5ncy54bWyVV9tO4zAQfecrqu47XQq7BSlU6g0JbRfQ0u2720xbq44d2U7Z/v2OL0mcNiGFCAnPnGPP5XgsIrWnvHMAqajgj91+d3jV6UTrTErgegFJyoiGDo0fu09/5/Nuz7kFE/IdtKZ8q4wlt1ngKtNa8Ou14Br3uOZCJoR1h9+e7E/Us8g2lsCQLuVsyBrKY37078fTiyj+jLvxYDp5aCKsRZISfpyLrbhekfV+K0XGYxParfmaaLtjCpJRvm+NiFGlnzUklZhmN7P+rH8ZJZWgFJiQHqaj/uhnK4uRFbAi+8Hd/d3oQk551OeNOaEdqKLa0gb9we3gromWki1UizyZTW+mt814jrtXu/JpXI6g4Z9uzRyFfwT5pc1FmqVf0UgqxdYU9IQzMF8rhwkS4/VDwvTBfK0Ek5A5qFWQitEY2yBk7KT43XxN4KZa+j/DIRGZuy0FezNNOJkeRiErBkMtM4h6+cr51E58vGYaLxMMN4QpBISmEvSGGb6RTOXbVG0l7g98UB4HIG8oEUvBsgQmLt4AWLWX+MlkbOdKGF9hCwKUcPDGIMLSWCJfsKxnyMBYIt9Nt145O57BTz2Ok+thTHwzP68+eoETXOb1yle515w0N7dcBUd7Q45JRAxDK6sFTcB0LepZmwupdxZTxMmBbonGN+m3wa2ONhkV9U4cXmn1uoo01Qzq5LYWmVQYDLqXPlvfuRqPo7iHQ430HDY6R1eNZVPMaxFqwa7ble63K+rm1h2Nb8ljNyFyD3IhBFPdjufh/cNt3Kt8zjDTGt9SkM98Iy7kcKEh3N8m0QQW7gpeCidak/UuwZCaMigq6hpb37/IH1vXWJ4lK5Az1AOFXJBVm8Pt6HbH8FcvKXxAXCU0OB1T73A7Tmih98DgBQBErnf5bXAL50kypimDA+QzJTDYhJsyixSqvy5fI66qJAPLRXr0I6gUSoirOmoIS4yrnuE87ZrXZKVsZpWJkg/3cqRUxn0+JY1YwwFp115JlY3RX1dB7FWlnCTT4l0Tqf2m5drnTg4w4jSxAwgdwfE1HsdhQqS+KtaZV+vMXoZgHq1iM5UTajxNFDNmh/06ivWcztgFXs/hRgKE89Uar4IX4BccV4LI+KWAVJ6EGrdjY474aNpxjYM+SXXUC0yuOUUb8G/8h2T4H1BLAwQUAAIACAC2qFlR+uc3TioFAADyHAAALwAAAHVuaXZlcnNhbC1uby12aWRlby9odG1sX3B1Ymxpc2hpbmdfc2V0dGluZ3MueG1s3VndUts4FL7nKTTe6WUJ9GfbMglMmpjB0/xtbNoyOzuMYp/EWmTJK8mh6dU+zT7YPskexcQkEEDpEjrtBRMsn+/T0fm3XT/6knEyBaWZFA1vf3fPIyBimTAxaXin0fHztx7RhoqEcimg4QnpkaPDnXpejDjTaQjGoKgmSCP0QW4aXmpMflCrXV5e7jKdK3tX8sIgv96NZVbLFWgQBlQt53SGP2aWg/auGBwI8C+T4gp2uLNDSL1k6sqk4EBYgpoLZg9F+YnJuFcrpUY0vpgoWYikJblURE1GDe+Xlt/eb79cyJRMbZaBsCbRh7hol80BTRJmlaA8ZF+BpMAmKWq7v/fKI5csMWnDe7n3wvKgfO02z5y9PDu1PC2JRhDmaoMMDE2ooeVluaOCMSj0BuhDowpA0pW1JUkDX0y1UC4lM0EzFkd4h1hTNbx2dD70j/2h32v556fDTqmqMyIKoo7vhAk7Qds/7/UjPzw/ibqdjUGR/znaALSpZs70g6Ef+r3IH56/D/obItyVusb43WbQ2RDzyX8fBtGmO/Wa3U0hg5N+zw1zcjbwh52g9+E86vc7UTC4Rs1jeCla67XVwK9jgshCLYe3SYtsJCjjWGtuxLgGg9WKUzWBSB4zzMYx5Ro88mcOk98KypmZ2QzFonYBkDd1DrEZ2uxreDajvGu6khAVw5Sscvv1uyq137xdOXqt3P36WGu1rFe1bpBKI59Y+/2915X6717dr/4ditapMTROsYiZRQ1aXllIMYuksWFTrJBw45jjgvOwyHOpzHUZW16slLiDpj6WYsXz9pqMJE8qi0E2gqRHM4y/wbHwyBiDkqPx+jkIElKB7YUZNGhcIXQx0oaZeVs5vpJuKkY5wdaB/Q9IN7xl4DilSq9EYeVLW9Pjw9970oD+o7RvuXSnaMgZ7mJzwUneFwlpK3qJ7dBFfADCRewEQ4XbcAHlpISiegNJ0uTcSTjDxHER/AQjzQw4icqCJ2QmC8LZBdpZEgzxIsP/UiDLfZiMlczmq5xqQ/TcLVMGl5AcuWx0hltkBSJxLsk5mHKHvwr2lYxgLBXyAp2i23Cd6ZJ/dyPinGp9TUoXOj4ru1nQa/ufn9kD0mRKcTLYjBzzGbLcbIWfzoiQZoFDc8S0wKiwTklYMr/ncrbdb3dDVVLQz4/kjRV+zbKC08ekrwyyRL1Fl29nl00c/6AGztumdDpPdJu8c2pMcYYuKTnxRoyNg4kCXAljKogUfEZojBOJtmVjymShcaUsECW1/nYNSzyG6fxqgg8tuKNKQDlR7u2/ePnq9a9v3r472K39+/c/z+8FXc1qA07tduWw1rp3wndG3niaeAB3x9Tuhroxuz8AunOCd8ZtquY907wzcs1M74y9Odk7A2/N9w8g75nyb2GPpcps1Ulu+XP9A58DPLBKN1tR8DGIztYQzFPh9sBWr9npcf0wOR+qb8ySo+83TIZ+c9g6Ieig004UHrgUhJ7E2mviFEvK2L7ncMH0TyP0ou9Eb53lNH0O/Y9OhOg2p9rptm2v73TgDy5Sw3JaHCxNik4qYPeflN0M+z9nGY6ryZPV8v9TWZ0y8ZGL8taK1Y9RcNY+vbJ7K05Zo7ZUcICqON1asP7ATeD7+eQntvTa6NfrGi4JIWMW9ESd92d+1zJcvGB1Ee5SdQGKRFJyJ/nB4jUiCcRYuiBCAJLhc7ObARN40uq0GvSh3w3e9zvtrUY/cwv/H6LkPK75yqvqu8HKh4LqBfbql7UdXF/9Tnm48x9QSwMEFAACAAgAtqhZUexMWVK2AQAAegYAACgAAAB1bml2ZXJzYWwtbm8tdmlkZW8vaHRtbF9za2luX3NldHRpbmdzLmpzjZRRT4MwEMff9ykWfDWLMpTNtzkwWeKDiXszPhR2Y2Sl17QdOo3fXco2LXDo6Av98+v/eld6n4Nh9XipN7wbftbv9fypOa81sJpRO7hs6rxHL6zuaZ6vYJkXwHMBXgspT0t/5K9fgjL2RG2a7J+trXb8PLRf1oxrF5eEhSI0TWglob0R2jsV+KOR2TGrQ0ZOmZOdMShGKQoDwowEqoLVjHfxUD9ugi0YS1D/oGuWQsP0xp/cR73kr2NwH0bzqculWEgm9o+Y4Shh6TZTuBOrY/yxHS692UtQ1YFv+8LyXJuFgaIdOL6O/djvJ6UCreEYdxrN/NktCXOWAHcTCoNJMPsDbRh3C9qiy1zn5kSHfjgOA5eWLINOleZxdB2Nm5iovDrV7AQ/cAbeTV8ykrM9qHOsUO7kGQcoFWa2Il00tINEObJVLrIDF03tIDm7WWvb92/UHWOUoFr9/BVXdrhMpxiNa4ata7Yhbm3R11zO6AyGvNy6FfWR6gucEqm4SGiSWlySmzHtTmPnL1XaTG1BLRF51TztoYCumgmohVijFZgxLN0UlVal8+o2CnLn6dk5trY5+PoGUEsDBBQAAgAIALaoWVG45zzyXgAAAGMAAAAlAAAAdW5pdmVyc2FsLW5vLXZpZGVvL2xvY2FsX3NldHRpbmdzLnhtbA3KvQ5AQAwA4N1TNN39bQbHZrTgARoakfRacUd4e7d9w9f2rxd4+AqHqcO6qBBYV9sO3R0u85A3CCGSbiSm7FANoe+yVmwlmTjGFAOcQh9fM/uEyCP5NIdbBMsu+wFQSwECAAAUAAIACACzqFlRXK2x+KEDAADvDAAAGAAAAAAAAAABAAAAAAAAAAAAbm9uZS9jb21tb25fbWVzc2FnZXMubG5nUEsBAgAAFAACAAgAs6hZURUeYBujAAAAfwEAACkAAAAAAAAAAQAAAAAA1wMAAG5vbmUvcGxheWJhY2tfYW5kX25hdmlnYXRpb25fc2V0dGluZ3MueG1sUEsBAgAAFAACAAgAs6hZUR9UimowAwAAxw4AACIAAAAAAAAAAQAAAAAAwQQAAG5vbmUvZmxhc2hfcHVibGlzaGluZ19zZXR0aW5ncy54bWxQSwECAAAUAAIACACzqFlRcVeUnRUBAADRAgAAHAAAAAAAAAABAAAAAAAxCAAAbm9uZS9mbGFzaF9za2luX3NldHRpbmdzLnhtbFBLAQIAABQAAgAIALOoWVHXm3CWKwMAAG8OAAAhAAAAAAAAAAEAAAAAAIAJAABub25lL2h0bWxfcHVibGlzaGluZ19zZXR0aW5ncy54bWxQSwECAAAUAAIACACzqFlRjnP2+moAAADlAAAAGgAAAAAAAAABAAAAAADqDAAAbm9uZS9odG1sX3NraW5fc2V0dGluZ3MuanNQSwECAAAUAAIACACzqFlRvH0190oAAABJAAAAFwAAAAAAAAABAAAAAACMDQAAbm9uZS9sb2NhbF9zZXR0aW5ncy54bWxQSwECAAAUAAIACAC2qFlRnF4yCBQGAAA3FwAAJgAAAAAAAAABAAAAAAALDgAAdW5pdmVyc2FsLW5vLXZpZGVvL2NvbW1vbl9tZXNzYWdlcy5sbmdQSwECAAAUAAIACAC2qFlRFR5gG6MAAAB/AQAANwAAAAAAAAABAAAAAABjFAAAdW5pdmVyc2FsLW5vLXZpZGVvL3BsYXliYWNrX2FuZF9uYXZpZ2F0aW9uX3NldHRpbmdzLnhtbFBLAQIAABQAAgAIALaoWVFLM4aKLwUAAGgdAAAwAAAAAAAAAAEAAAAAAFsVAAB1bml2ZXJzYWwtbm8tdmlkZW8vZmxhc2hfcHVibGlzaGluZ19zZXR0aW5ncy54bWxQSwECAAAUAAIACAC2qFlRDnvHIGUDAACXDAAAKgAAAAAAAAABAAAAAADYGgAAdW5pdmVyc2FsLW5vLXZpZGVvL2ZsYXNoX3NraW5fc2V0dGluZ3MueG1sUEsBAgAAFAACAAgAtqhZUfrnN04qBQAA8hwAAC8AAAAAAAAAAQAAAAAAhR4AAHVuaXZlcnNhbC1uby12aWRlby9odG1sX3B1Ymxpc2hpbmdfc2V0dGluZ3MueG1sUEsBAgAAFAACAAgAtqhZUexMWVK2AQAAegYAACgAAAAAAAAAAQAAAAAA/CMAAHVuaXZlcnNhbC1uby12aWRlby9odG1sX3NraW5fc2V0dGluZ3MuanNQSwECAAAUAAIACAC2qFlRuOc88l4AAABjAAAAJQAAAAAAAAABAAAAAAD4JQAAdW5pdmVyc2FsLW5vLXZpZGVvL2xvY2FsX3NldHRpbmdzLnhtbFBLBQYAAAAADgAOAIgEAACZJgAAAAA="/>
  <p:tag name="ISPRING_LMS_API_VERSION" val="SCORM 2004 (2nd edition)"/>
  <p:tag name="ISPRING_ULTRA_SCORM_COURCE_TITLE" val="Section 6.3 Using Equations to Model Problems"/>
  <p:tag name="ISPRING_CMI5_LAUNCH_METHOD" val="any window"/>
  <p:tag name="ISPRINGCLOUDFOLDERID" val="1"/>
  <p:tag name="ISPRINGONLINEFOLDERID" val="1"/>
  <p:tag name="ISPRING_OUTPUT_FOLDER" val="[[&quot;\uFFFDʾ\&quot;{58857F64-F778-46F3-A3E4-9740F72F057B}&quot;,&quot;C:\\Users\\Danny\\OneDrive - SD41\\Website\\M9P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CURRENT_PLAYER_ID" val="universal-no-video"/>
  <p:tag name="ISPRING_PRESENTATION_TITLE" val="Section 6.3 Using Equations to Model Problems"/>
  <p:tag name="ISPRING_FIRST_PUBLISH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QUIZZES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190</TotalTime>
  <Words>1184</Words>
  <Application>Microsoft Office PowerPoint</Application>
  <PresentationFormat>On-screen Show (4:3)</PresentationFormat>
  <Paragraphs>111</Paragraphs>
  <Slides>12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Century Schoolbook</vt:lpstr>
      <vt:lpstr>Wingdings</vt:lpstr>
      <vt:lpstr>Wingdings 2</vt:lpstr>
      <vt:lpstr>Oriel</vt:lpstr>
      <vt:lpstr>Equation</vt:lpstr>
      <vt:lpstr>Math 9  Section 6.3 Solving Word Problems with Algebra</vt:lpstr>
      <vt:lpstr>Definitions: </vt:lpstr>
      <vt:lpstr>PowerPoint Presentation</vt:lpstr>
      <vt:lpstr>PowerPoint Presentation</vt:lpstr>
      <vt:lpstr>How to Set up An equation: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6.3 Using Equations to Model Problems</dc:title>
  <dc:creator>Danny Young</dc:creator>
  <cp:lastModifiedBy>Danny Young</cp:lastModifiedBy>
  <cp:revision>30</cp:revision>
  <dcterms:created xsi:type="dcterms:W3CDTF">2011-06-27T16:11:13Z</dcterms:created>
  <dcterms:modified xsi:type="dcterms:W3CDTF">2020-10-26T04:43:15Z</dcterms:modified>
</cp:coreProperties>
</file>